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7" r:id="rId4"/>
    <p:sldId id="261" r:id="rId5"/>
    <p:sldId id="259" r:id="rId6"/>
    <p:sldId id="296" r:id="rId7"/>
    <p:sldId id="297" r:id="rId8"/>
    <p:sldId id="309" r:id="rId9"/>
    <p:sldId id="301" r:id="rId10"/>
    <p:sldId id="304" r:id="rId11"/>
    <p:sldId id="265" r:id="rId12"/>
    <p:sldId id="266" r:id="rId13"/>
    <p:sldId id="267" r:id="rId14"/>
    <p:sldId id="305" r:id="rId15"/>
    <p:sldId id="268" r:id="rId16"/>
    <p:sldId id="270" r:id="rId17"/>
    <p:sldId id="262" r:id="rId18"/>
    <p:sldId id="273" r:id="rId19"/>
    <p:sldId id="274" r:id="rId20"/>
    <p:sldId id="276" r:id="rId21"/>
    <p:sldId id="282" r:id="rId22"/>
    <p:sldId id="277" r:id="rId23"/>
    <p:sldId id="278" r:id="rId24"/>
    <p:sldId id="279" r:id="rId25"/>
    <p:sldId id="295" r:id="rId26"/>
    <p:sldId id="280" r:id="rId27"/>
    <p:sldId id="281" r:id="rId28"/>
    <p:sldId id="283" r:id="rId29"/>
    <p:sldId id="285" r:id="rId30"/>
    <p:sldId id="306" r:id="rId31"/>
    <p:sldId id="307" r:id="rId32"/>
    <p:sldId id="308" r:id="rId33"/>
    <p:sldId id="311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312" r:id="rId42"/>
    <p:sldId id="292" r:id="rId43"/>
    <p:sldId id="31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769AD-E48A-4D35-B722-5EC2DF44AC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1F779-01F3-478B-BD0A-CE7E7426589A}">
      <dgm:prSet phldrT="[Text]"/>
      <dgm:spPr/>
      <dgm:t>
        <a:bodyPr/>
        <a:lstStyle/>
        <a:p>
          <a:r>
            <a:rPr lang="en-US" dirty="0" smtClean="0"/>
            <a:t>ERM</a:t>
          </a:r>
          <a:endParaRPr lang="en-US" dirty="0"/>
        </a:p>
      </dgm:t>
    </dgm:pt>
    <dgm:pt modelId="{B79D5624-94DD-4AA3-B99A-C1250B85D8BB}" type="parTrans" cxnId="{D1C8A437-72BE-4DAD-902A-2323F247A8BB}">
      <dgm:prSet/>
      <dgm:spPr/>
      <dgm:t>
        <a:bodyPr/>
        <a:lstStyle/>
        <a:p>
          <a:endParaRPr lang="en-US"/>
        </a:p>
      </dgm:t>
    </dgm:pt>
    <dgm:pt modelId="{B9BEF346-B0C2-4C43-AC86-E7AB1F6827AA}" type="sibTrans" cxnId="{D1C8A437-72BE-4DAD-902A-2323F247A8BB}">
      <dgm:prSet/>
      <dgm:spPr/>
      <dgm:t>
        <a:bodyPr/>
        <a:lstStyle/>
        <a:p>
          <a:endParaRPr lang="en-US"/>
        </a:p>
      </dgm:t>
    </dgm:pt>
    <dgm:pt modelId="{63518686-85E6-44A6-8779-1F5273D9FE40}">
      <dgm:prSet phldrT="[Text]"/>
      <dgm:spPr/>
      <dgm:t>
        <a:bodyPr/>
        <a:lstStyle/>
        <a:p>
          <a:r>
            <a:rPr lang="en-US" dirty="0" smtClean="0"/>
            <a:t>Solvency II Framework</a:t>
          </a:r>
          <a:endParaRPr lang="en-US" dirty="0"/>
        </a:p>
      </dgm:t>
    </dgm:pt>
    <dgm:pt modelId="{0811D9CC-FCF6-4EDA-8F47-DC78EAE1FF03}" type="parTrans" cxnId="{03E462C9-EA89-4B93-B7C7-5309F33B42EF}">
      <dgm:prSet/>
      <dgm:spPr/>
      <dgm:t>
        <a:bodyPr/>
        <a:lstStyle/>
        <a:p>
          <a:endParaRPr lang="en-US"/>
        </a:p>
      </dgm:t>
    </dgm:pt>
    <dgm:pt modelId="{AE2604E0-EA69-4BA4-A4A8-2CD17D83DDC1}" type="sibTrans" cxnId="{03E462C9-EA89-4B93-B7C7-5309F33B42EF}">
      <dgm:prSet/>
      <dgm:spPr/>
      <dgm:t>
        <a:bodyPr/>
        <a:lstStyle/>
        <a:p>
          <a:endParaRPr lang="en-US"/>
        </a:p>
      </dgm:t>
    </dgm:pt>
    <dgm:pt modelId="{ACFCB043-752A-4746-8C67-67B1E4366F1D}">
      <dgm:prSet phldrT="[Text]"/>
      <dgm:spPr/>
      <dgm:t>
        <a:bodyPr/>
        <a:lstStyle/>
        <a:p>
          <a:r>
            <a:rPr lang="en-US" dirty="0" smtClean="0"/>
            <a:t>Advanced Predictive Analytics</a:t>
          </a:r>
          <a:endParaRPr lang="en-US" dirty="0"/>
        </a:p>
      </dgm:t>
    </dgm:pt>
    <dgm:pt modelId="{699DA0B6-D321-4E0D-A4DE-ED615C87C8D6}" type="parTrans" cxnId="{F62FF632-FF19-4647-AC2F-EE164FE22196}">
      <dgm:prSet/>
      <dgm:spPr/>
      <dgm:t>
        <a:bodyPr/>
        <a:lstStyle/>
        <a:p>
          <a:endParaRPr lang="en-US"/>
        </a:p>
      </dgm:t>
    </dgm:pt>
    <dgm:pt modelId="{12A89ACC-8234-46B7-960D-5E8AF736D6FB}" type="sibTrans" cxnId="{F62FF632-FF19-4647-AC2F-EE164FE22196}">
      <dgm:prSet/>
      <dgm:spPr/>
      <dgm:t>
        <a:bodyPr/>
        <a:lstStyle/>
        <a:p>
          <a:endParaRPr lang="en-US"/>
        </a:p>
      </dgm:t>
    </dgm:pt>
    <dgm:pt modelId="{9484FC06-5FD8-4995-909B-AE8D9A6B7522}" type="pres">
      <dgm:prSet presAssocID="{742769AD-E48A-4D35-B722-5EC2DF44AC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4DEA3-7711-4E99-BA0C-E5B091858907}" type="pres">
      <dgm:prSet presAssocID="{3D11F779-01F3-478B-BD0A-CE7E7426589A}" presName="centerShape" presStyleLbl="node0" presStyleIdx="0" presStyleCnt="1"/>
      <dgm:spPr/>
      <dgm:t>
        <a:bodyPr/>
        <a:lstStyle/>
        <a:p>
          <a:endParaRPr lang="en-US"/>
        </a:p>
      </dgm:t>
    </dgm:pt>
    <dgm:pt modelId="{4CAE5393-7348-44D1-AFDF-B90CEA13EABE}" type="pres">
      <dgm:prSet presAssocID="{0811D9CC-FCF6-4EDA-8F47-DC78EAE1FF03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C965DAED-DF25-4A23-B834-A8C9D346A82F}" type="pres">
      <dgm:prSet presAssocID="{63518686-85E6-44A6-8779-1F5273D9FE4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B3B4C-AE05-4BF3-8A38-DFA023351FA2}" type="pres">
      <dgm:prSet presAssocID="{699DA0B6-D321-4E0D-A4DE-ED615C87C8D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A1020A1B-13D3-4A41-8EAA-735E32F4BF76}" type="pres">
      <dgm:prSet presAssocID="{ACFCB043-752A-4746-8C67-67B1E4366F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7CE55-A972-4488-91A0-65E25122447F}" type="presOf" srcId="{63518686-85E6-44A6-8779-1F5273D9FE40}" destId="{C965DAED-DF25-4A23-B834-A8C9D346A82F}" srcOrd="0" destOrd="0" presId="urn:microsoft.com/office/officeart/2005/8/layout/radial4"/>
    <dgm:cxn modelId="{D1C8A437-72BE-4DAD-902A-2323F247A8BB}" srcId="{742769AD-E48A-4D35-B722-5EC2DF44AC12}" destId="{3D11F779-01F3-478B-BD0A-CE7E7426589A}" srcOrd="0" destOrd="0" parTransId="{B79D5624-94DD-4AA3-B99A-C1250B85D8BB}" sibTransId="{B9BEF346-B0C2-4C43-AC86-E7AB1F6827AA}"/>
    <dgm:cxn modelId="{A08BABDF-FBAB-45D4-9F0F-90938476C031}" type="presOf" srcId="{ACFCB043-752A-4746-8C67-67B1E4366F1D}" destId="{A1020A1B-13D3-4A41-8EAA-735E32F4BF76}" srcOrd="0" destOrd="0" presId="urn:microsoft.com/office/officeart/2005/8/layout/radial4"/>
    <dgm:cxn modelId="{F62FF632-FF19-4647-AC2F-EE164FE22196}" srcId="{3D11F779-01F3-478B-BD0A-CE7E7426589A}" destId="{ACFCB043-752A-4746-8C67-67B1E4366F1D}" srcOrd="1" destOrd="0" parTransId="{699DA0B6-D321-4E0D-A4DE-ED615C87C8D6}" sibTransId="{12A89ACC-8234-46B7-960D-5E8AF736D6FB}"/>
    <dgm:cxn modelId="{782ED537-0D59-4CF9-ADDA-2B3F35AFD084}" type="presOf" srcId="{699DA0B6-D321-4E0D-A4DE-ED615C87C8D6}" destId="{969B3B4C-AE05-4BF3-8A38-DFA023351FA2}" srcOrd="0" destOrd="0" presId="urn:microsoft.com/office/officeart/2005/8/layout/radial4"/>
    <dgm:cxn modelId="{CF3FD8C6-CB7E-4C4A-88A6-FFA952E47C7E}" type="presOf" srcId="{742769AD-E48A-4D35-B722-5EC2DF44AC12}" destId="{9484FC06-5FD8-4995-909B-AE8D9A6B7522}" srcOrd="0" destOrd="0" presId="urn:microsoft.com/office/officeart/2005/8/layout/radial4"/>
    <dgm:cxn modelId="{03E462C9-EA89-4B93-B7C7-5309F33B42EF}" srcId="{3D11F779-01F3-478B-BD0A-CE7E7426589A}" destId="{63518686-85E6-44A6-8779-1F5273D9FE40}" srcOrd="0" destOrd="0" parTransId="{0811D9CC-FCF6-4EDA-8F47-DC78EAE1FF03}" sibTransId="{AE2604E0-EA69-4BA4-A4A8-2CD17D83DDC1}"/>
    <dgm:cxn modelId="{8D571BD4-5711-4A80-B565-DBB96BEB413A}" type="presOf" srcId="{0811D9CC-FCF6-4EDA-8F47-DC78EAE1FF03}" destId="{4CAE5393-7348-44D1-AFDF-B90CEA13EABE}" srcOrd="0" destOrd="0" presId="urn:microsoft.com/office/officeart/2005/8/layout/radial4"/>
    <dgm:cxn modelId="{5FA6AF83-D0D8-4C1B-9828-119A0A051CC5}" type="presOf" srcId="{3D11F779-01F3-478B-BD0A-CE7E7426589A}" destId="{1694DEA3-7711-4E99-BA0C-E5B091858907}" srcOrd="0" destOrd="0" presId="urn:microsoft.com/office/officeart/2005/8/layout/radial4"/>
    <dgm:cxn modelId="{4FFF6FD5-8F4F-4084-BA97-598FA978648B}" type="presParOf" srcId="{9484FC06-5FD8-4995-909B-AE8D9A6B7522}" destId="{1694DEA3-7711-4E99-BA0C-E5B091858907}" srcOrd="0" destOrd="0" presId="urn:microsoft.com/office/officeart/2005/8/layout/radial4"/>
    <dgm:cxn modelId="{D45A8C21-42AE-462B-9E1C-FF349BF26C7B}" type="presParOf" srcId="{9484FC06-5FD8-4995-909B-AE8D9A6B7522}" destId="{4CAE5393-7348-44D1-AFDF-B90CEA13EABE}" srcOrd="1" destOrd="0" presId="urn:microsoft.com/office/officeart/2005/8/layout/radial4"/>
    <dgm:cxn modelId="{D4F1271F-C292-46B5-9D0F-8AC7737C38E6}" type="presParOf" srcId="{9484FC06-5FD8-4995-909B-AE8D9A6B7522}" destId="{C965DAED-DF25-4A23-B834-A8C9D346A82F}" srcOrd="2" destOrd="0" presId="urn:microsoft.com/office/officeart/2005/8/layout/radial4"/>
    <dgm:cxn modelId="{0CB81F4C-48F3-4939-8A63-65B277D5B8F3}" type="presParOf" srcId="{9484FC06-5FD8-4995-909B-AE8D9A6B7522}" destId="{969B3B4C-AE05-4BF3-8A38-DFA023351FA2}" srcOrd="3" destOrd="0" presId="urn:microsoft.com/office/officeart/2005/8/layout/radial4"/>
    <dgm:cxn modelId="{3437F89F-E100-438C-B611-FDCEBF3AB5E0}" type="presParOf" srcId="{9484FC06-5FD8-4995-909B-AE8D9A6B7522}" destId="{A1020A1B-13D3-4A41-8EAA-735E32F4BF7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10D17-B7DC-461B-BDE6-D10357C43D2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58410F-048F-49D2-81EB-E2BA3DC16BBF}">
      <dgm:prSet phldrT="[Text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</dgm:spPr>
      <dgm:t>
        <a:bodyPr/>
        <a:lstStyle/>
        <a:p>
          <a:r>
            <a:rPr lang="fr-FR" sz="1800" b="1" dirty="0" smtClean="0">
              <a:solidFill>
                <a:schemeClr val="tx2"/>
              </a:solidFill>
              <a:latin typeface="+mj-lt"/>
            </a:rPr>
            <a:t>2</a:t>
          </a:r>
        </a:p>
        <a:p>
          <a:r>
            <a:rPr lang="en-US" sz="1400" b="1" noProof="0" dirty="0" smtClean="0">
              <a:solidFill>
                <a:schemeClr val="tx2"/>
              </a:solidFill>
              <a:latin typeface="+mj-lt"/>
            </a:rPr>
            <a:t>Define the Key Risk Indicators</a:t>
          </a:r>
          <a:endParaRPr lang="en-US" sz="1400" b="1" noProof="0" dirty="0">
            <a:solidFill>
              <a:schemeClr val="tx2"/>
            </a:solidFill>
            <a:latin typeface="+mj-lt"/>
          </a:endParaRPr>
        </a:p>
      </dgm:t>
    </dgm:pt>
    <dgm:pt modelId="{4FAC6819-9607-4A3A-ACE3-D72F8C6DD608}" type="parTrans" cxnId="{5256A56E-D7FE-46BB-8AD3-01DC577F336F}">
      <dgm:prSet/>
      <dgm:spPr/>
      <dgm:t>
        <a:bodyPr/>
        <a:lstStyle/>
        <a:p>
          <a:endParaRPr lang="fr-FR"/>
        </a:p>
      </dgm:t>
    </dgm:pt>
    <dgm:pt modelId="{2B40DB18-4B47-4766-B08E-EBF4EB38E5AB}" type="sibTrans" cxnId="{5256A56E-D7FE-46BB-8AD3-01DC577F336F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8C216ABB-2C5A-4DC8-BDC2-BE3692C20D0C}">
      <dgm:prSet phldrT="[Text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</dgm:spPr>
      <dgm:t>
        <a:bodyPr/>
        <a:lstStyle/>
        <a:p>
          <a:r>
            <a:rPr lang="fr-FR" sz="1800" b="1" dirty="0" smtClean="0">
              <a:solidFill>
                <a:schemeClr val="tx2"/>
              </a:solidFill>
              <a:latin typeface="+mj-lt"/>
            </a:rPr>
            <a:t>1</a:t>
          </a:r>
        </a:p>
        <a:p>
          <a:r>
            <a:rPr lang="en-US" sz="1400" b="1" noProof="0" dirty="0" smtClean="0">
              <a:solidFill>
                <a:schemeClr val="tx2"/>
              </a:solidFill>
              <a:latin typeface="+mj-lt"/>
            </a:rPr>
            <a:t>Identify the</a:t>
          </a:r>
          <a:r>
            <a:rPr lang="en-US" sz="1400" b="1" baseline="0" noProof="0" dirty="0" smtClean="0">
              <a:solidFill>
                <a:schemeClr val="tx2"/>
              </a:solidFill>
              <a:latin typeface="+mj-lt"/>
            </a:rPr>
            <a:t> Risks</a:t>
          </a:r>
          <a:endParaRPr lang="en-US" sz="1400" b="1" noProof="0" dirty="0">
            <a:solidFill>
              <a:schemeClr val="tx2"/>
            </a:solidFill>
            <a:latin typeface="+mj-lt"/>
          </a:endParaRPr>
        </a:p>
      </dgm:t>
    </dgm:pt>
    <dgm:pt modelId="{1A9CF9F5-C835-47CD-A420-3D2746A21972}" type="sibTrans" cxnId="{95C7F239-F8A6-4814-BD6E-9CA74B2AB69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1C9FEDA-0A7D-42B6-96FF-20EE77344F78}" type="parTrans" cxnId="{95C7F239-F8A6-4814-BD6E-9CA74B2AB697}">
      <dgm:prSet/>
      <dgm:spPr/>
      <dgm:t>
        <a:bodyPr/>
        <a:lstStyle/>
        <a:p>
          <a:endParaRPr lang="fr-FR"/>
        </a:p>
      </dgm:t>
    </dgm:pt>
    <dgm:pt modelId="{112FF951-FF2A-4AD9-95FF-9BD734C26B64}">
      <dgm:prSet phldrT="[Text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</dgm:spPr>
      <dgm:t>
        <a:bodyPr/>
        <a:lstStyle/>
        <a:p>
          <a:r>
            <a:rPr lang="fr-FR" sz="1800" b="1" dirty="0" smtClean="0">
              <a:solidFill>
                <a:schemeClr val="tx2"/>
              </a:solidFill>
              <a:latin typeface="+mj-lt"/>
            </a:rPr>
            <a:t>3</a:t>
          </a:r>
        </a:p>
        <a:p>
          <a:r>
            <a:rPr lang="en-US" sz="1400" b="1" noProof="0" dirty="0" smtClean="0">
              <a:solidFill>
                <a:schemeClr val="tx2"/>
              </a:solidFill>
              <a:latin typeface="+mj-lt"/>
            </a:rPr>
            <a:t>Determine the Management Actions</a:t>
          </a:r>
          <a:endParaRPr lang="en-US" sz="1400" b="1" noProof="0" dirty="0">
            <a:solidFill>
              <a:schemeClr val="tx2"/>
            </a:solidFill>
            <a:latin typeface="+mj-lt"/>
          </a:endParaRPr>
        </a:p>
      </dgm:t>
    </dgm:pt>
    <dgm:pt modelId="{ECE25552-592C-42B6-BEEC-79534B709065}" type="parTrans" cxnId="{C413CBA3-99DD-4E62-9DBF-B9CF7D0F9991}">
      <dgm:prSet/>
      <dgm:spPr/>
      <dgm:t>
        <a:bodyPr/>
        <a:lstStyle/>
        <a:p>
          <a:endParaRPr lang="fr-FR"/>
        </a:p>
      </dgm:t>
    </dgm:pt>
    <dgm:pt modelId="{D407AADD-2BF9-450B-902D-33858D7E0606}" type="sibTrans" cxnId="{C413CBA3-99DD-4E62-9DBF-B9CF7D0F9991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E8823F52-48FD-4505-9CBD-52F4B4380C6C}">
      <dgm:prSet phldrT="[Text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</dgm:spPr>
      <dgm:t>
        <a:bodyPr/>
        <a:lstStyle/>
        <a:p>
          <a:r>
            <a:rPr lang="fr-FR" sz="1800" b="1" dirty="0" smtClean="0">
              <a:solidFill>
                <a:schemeClr val="tx2"/>
              </a:solidFill>
              <a:latin typeface="+mj-lt"/>
            </a:rPr>
            <a:t>4</a:t>
          </a:r>
        </a:p>
        <a:p>
          <a:r>
            <a:rPr lang="en-US" sz="1400" b="1" noProof="0" dirty="0" smtClean="0">
              <a:solidFill>
                <a:schemeClr val="tx2"/>
              </a:solidFill>
              <a:latin typeface="+mj-lt"/>
            </a:rPr>
            <a:t>Develop an Adapted Risk Culture</a:t>
          </a:r>
          <a:endParaRPr lang="en-US" sz="1400" b="1" noProof="0" dirty="0">
            <a:solidFill>
              <a:schemeClr val="tx2"/>
            </a:solidFill>
            <a:latin typeface="+mj-lt"/>
          </a:endParaRPr>
        </a:p>
      </dgm:t>
    </dgm:pt>
    <dgm:pt modelId="{F8659064-03AE-4EEA-9FBD-4ACC72DA8FF6}" type="parTrans" cxnId="{8253940C-9154-4FC9-B963-6FB311B9FEA2}">
      <dgm:prSet/>
      <dgm:spPr/>
      <dgm:t>
        <a:bodyPr/>
        <a:lstStyle/>
        <a:p>
          <a:endParaRPr lang="fr-FR"/>
        </a:p>
      </dgm:t>
    </dgm:pt>
    <dgm:pt modelId="{59176ADB-1383-4B37-A343-4A3A741C3614}" type="sibTrans" cxnId="{8253940C-9154-4FC9-B963-6FB311B9FEA2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6FA8AE75-E791-4809-8D46-A170E2F5CEA0}">
      <dgm:prSet phldrT="[Text]" custT="1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</dgm:spPr>
      <dgm:t>
        <a:bodyPr/>
        <a:lstStyle/>
        <a:p>
          <a:r>
            <a:rPr lang="fr-FR" sz="1800" b="1" dirty="0" smtClean="0">
              <a:solidFill>
                <a:schemeClr val="tx2"/>
              </a:solidFill>
              <a:latin typeface="+mj-lt"/>
            </a:rPr>
            <a:t>5</a:t>
          </a:r>
        </a:p>
        <a:p>
          <a:r>
            <a:rPr lang="en-US" sz="1400" b="1" noProof="0" dirty="0" smtClean="0">
              <a:solidFill>
                <a:schemeClr val="tx2"/>
              </a:solidFill>
              <a:latin typeface="+mj-lt"/>
            </a:rPr>
            <a:t>Optimize the Risk Reduction Measures</a:t>
          </a:r>
          <a:endParaRPr lang="en-US" sz="1400" b="1" noProof="0" dirty="0">
            <a:solidFill>
              <a:schemeClr val="tx2"/>
            </a:solidFill>
            <a:latin typeface="+mj-lt"/>
          </a:endParaRPr>
        </a:p>
      </dgm:t>
    </dgm:pt>
    <dgm:pt modelId="{32A3DACB-EC0E-4CCA-8D72-E583D1B58DA2}" type="parTrans" cxnId="{2364849E-EDEE-47F9-B52A-85F4BC6E7A94}">
      <dgm:prSet/>
      <dgm:spPr/>
      <dgm:t>
        <a:bodyPr/>
        <a:lstStyle/>
        <a:p>
          <a:endParaRPr lang="fr-FR"/>
        </a:p>
      </dgm:t>
    </dgm:pt>
    <dgm:pt modelId="{4F88B6A1-E6A0-4834-8668-15950BD6D282}" type="sibTrans" cxnId="{2364849E-EDEE-47F9-B52A-85F4BC6E7A94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FE6C1AF3-DB54-4B95-A727-ECC6903D9B7B}" type="pres">
      <dgm:prSet presAssocID="{AA310D17-B7DC-461B-BDE6-D10357C43D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825471-A4EC-4C9C-9591-40667CC076F6}" type="pres">
      <dgm:prSet presAssocID="{AA310D17-B7DC-461B-BDE6-D10357C43D2F}" presName="cycle" presStyleCnt="0"/>
      <dgm:spPr/>
    </dgm:pt>
    <dgm:pt modelId="{8DFAF6FC-0BDB-4612-8EC9-5EE1FFACFA8F}" type="pres">
      <dgm:prSet presAssocID="{8C216ABB-2C5A-4DC8-BDC2-BE3692C20D0C}" presName="nodeFirstNode" presStyleLbl="node1" presStyleIdx="0" presStyleCnt="5" custRadScaleRad="86452" custRadScaleInc="-4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86DC53-B6D3-4494-899F-2E31EF13B0DD}" type="pres">
      <dgm:prSet presAssocID="{1A9CF9F5-C835-47CD-A420-3D2746A21972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DFFA2BCF-FB75-4CE5-AF02-2FA03754CF7B}" type="pres">
      <dgm:prSet presAssocID="{F758410F-048F-49D2-81EB-E2BA3DC16BBF}" presName="nodeFollowingNodes" presStyleLbl="node1" presStyleIdx="1" presStyleCnt="5" custRadScaleRad="115472" custRadScaleInc="46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7337D-1E52-40D7-B592-51A65AE9A855}" type="pres">
      <dgm:prSet presAssocID="{112FF951-FF2A-4AD9-95FF-9BD734C26B64}" presName="nodeFollowingNodes" presStyleLbl="node1" presStyleIdx="2" presStyleCnt="5" custRadScaleRad="126140" custRadScaleInc="-243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4B8011-EFB2-4330-8B0D-42B31093B1D2}" type="pres">
      <dgm:prSet presAssocID="{E8823F52-48FD-4505-9CBD-52F4B4380C6C}" presName="nodeFollowingNodes" presStyleLbl="node1" presStyleIdx="3" presStyleCnt="5" custRadScaleRad="129706" custRadScaleInc="277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FD57D6-597E-434D-9744-A7238BE61279}" type="pres">
      <dgm:prSet presAssocID="{6FA8AE75-E791-4809-8D46-A170E2F5CEA0}" presName="nodeFollowingNodes" presStyleLbl="node1" presStyleIdx="4" presStyleCnt="5" custRadScaleRad="111702" custRadScaleInc="-158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435E9C-EF4E-4B30-8C4D-EACFE5E71B8A}" type="presOf" srcId="{F758410F-048F-49D2-81EB-E2BA3DC16BBF}" destId="{DFFA2BCF-FB75-4CE5-AF02-2FA03754CF7B}" srcOrd="0" destOrd="0" presId="urn:microsoft.com/office/officeart/2005/8/layout/cycle3"/>
    <dgm:cxn modelId="{0A581625-E9F8-4385-92E0-6DE8C7C7FCDC}" type="presOf" srcId="{AA310D17-B7DC-461B-BDE6-D10357C43D2F}" destId="{FE6C1AF3-DB54-4B95-A727-ECC6903D9B7B}" srcOrd="0" destOrd="0" presId="urn:microsoft.com/office/officeart/2005/8/layout/cycle3"/>
    <dgm:cxn modelId="{2364849E-EDEE-47F9-B52A-85F4BC6E7A94}" srcId="{AA310D17-B7DC-461B-BDE6-D10357C43D2F}" destId="{6FA8AE75-E791-4809-8D46-A170E2F5CEA0}" srcOrd="4" destOrd="0" parTransId="{32A3DACB-EC0E-4CCA-8D72-E583D1B58DA2}" sibTransId="{4F88B6A1-E6A0-4834-8668-15950BD6D282}"/>
    <dgm:cxn modelId="{C9BCA607-D7EA-41F6-B7BC-357982732734}" type="presOf" srcId="{8C216ABB-2C5A-4DC8-BDC2-BE3692C20D0C}" destId="{8DFAF6FC-0BDB-4612-8EC9-5EE1FFACFA8F}" srcOrd="0" destOrd="0" presId="urn:microsoft.com/office/officeart/2005/8/layout/cycle3"/>
    <dgm:cxn modelId="{5256A56E-D7FE-46BB-8AD3-01DC577F336F}" srcId="{AA310D17-B7DC-461B-BDE6-D10357C43D2F}" destId="{F758410F-048F-49D2-81EB-E2BA3DC16BBF}" srcOrd="1" destOrd="0" parTransId="{4FAC6819-9607-4A3A-ACE3-D72F8C6DD608}" sibTransId="{2B40DB18-4B47-4766-B08E-EBF4EB38E5AB}"/>
    <dgm:cxn modelId="{C413CBA3-99DD-4E62-9DBF-B9CF7D0F9991}" srcId="{AA310D17-B7DC-461B-BDE6-D10357C43D2F}" destId="{112FF951-FF2A-4AD9-95FF-9BD734C26B64}" srcOrd="2" destOrd="0" parTransId="{ECE25552-592C-42B6-BEEC-79534B709065}" sibTransId="{D407AADD-2BF9-450B-902D-33858D7E0606}"/>
    <dgm:cxn modelId="{977D3EAE-B434-43AE-9A59-8C4F85043135}" type="presOf" srcId="{112FF951-FF2A-4AD9-95FF-9BD734C26B64}" destId="{C7A7337D-1E52-40D7-B592-51A65AE9A855}" srcOrd="0" destOrd="0" presId="urn:microsoft.com/office/officeart/2005/8/layout/cycle3"/>
    <dgm:cxn modelId="{56E36F23-084E-4193-A7D3-603E039D6363}" type="presOf" srcId="{E8823F52-48FD-4505-9CBD-52F4B4380C6C}" destId="{124B8011-EFB2-4330-8B0D-42B31093B1D2}" srcOrd="0" destOrd="0" presId="urn:microsoft.com/office/officeart/2005/8/layout/cycle3"/>
    <dgm:cxn modelId="{7A5C9B31-DE6B-4895-ABE2-C96C06BE462D}" type="presOf" srcId="{6FA8AE75-E791-4809-8D46-A170E2F5CEA0}" destId="{0AFD57D6-597E-434D-9744-A7238BE61279}" srcOrd="0" destOrd="0" presId="urn:microsoft.com/office/officeart/2005/8/layout/cycle3"/>
    <dgm:cxn modelId="{95C7F239-F8A6-4814-BD6E-9CA74B2AB697}" srcId="{AA310D17-B7DC-461B-BDE6-D10357C43D2F}" destId="{8C216ABB-2C5A-4DC8-BDC2-BE3692C20D0C}" srcOrd="0" destOrd="0" parTransId="{51C9FEDA-0A7D-42B6-96FF-20EE77344F78}" sibTransId="{1A9CF9F5-C835-47CD-A420-3D2746A21972}"/>
    <dgm:cxn modelId="{B1B5A41B-D01B-4D5E-BAD0-4E23CA0843ED}" type="presOf" srcId="{1A9CF9F5-C835-47CD-A420-3D2746A21972}" destId="{8186DC53-B6D3-4494-899F-2E31EF13B0DD}" srcOrd="0" destOrd="0" presId="urn:microsoft.com/office/officeart/2005/8/layout/cycle3"/>
    <dgm:cxn modelId="{8253940C-9154-4FC9-B963-6FB311B9FEA2}" srcId="{AA310D17-B7DC-461B-BDE6-D10357C43D2F}" destId="{E8823F52-48FD-4505-9CBD-52F4B4380C6C}" srcOrd="3" destOrd="0" parTransId="{F8659064-03AE-4EEA-9FBD-4ACC72DA8FF6}" sibTransId="{59176ADB-1383-4B37-A343-4A3A741C3614}"/>
    <dgm:cxn modelId="{C8332EE4-A922-4DDA-BC33-53F821A88020}" type="presParOf" srcId="{FE6C1AF3-DB54-4B95-A727-ECC6903D9B7B}" destId="{25825471-A4EC-4C9C-9591-40667CC076F6}" srcOrd="0" destOrd="0" presId="urn:microsoft.com/office/officeart/2005/8/layout/cycle3"/>
    <dgm:cxn modelId="{ABB2DF19-A444-4EE4-A6A3-79B870D40107}" type="presParOf" srcId="{25825471-A4EC-4C9C-9591-40667CC076F6}" destId="{8DFAF6FC-0BDB-4612-8EC9-5EE1FFACFA8F}" srcOrd="0" destOrd="0" presId="urn:microsoft.com/office/officeart/2005/8/layout/cycle3"/>
    <dgm:cxn modelId="{4C3BEFEA-D1A3-44ED-927B-7D0C30ADEB12}" type="presParOf" srcId="{25825471-A4EC-4C9C-9591-40667CC076F6}" destId="{8186DC53-B6D3-4494-899F-2E31EF13B0DD}" srcOrd="1" destOrd="0" presId="urn:microsoft.com/office/officeart/2005/8/layout/cycle3"/>
    <dgm:cxn modelId="{D73B333A-F19F-4C6A-872C-E8AC0DCCAD76}" type="presParOf" srcId="{25825471-A4EC-4C9C-9591-40667CC076F6}" destId="{DFFA2BCF-FB75-4CE5-AF02-2FA03754CF7B}" srcOrd="2" destOrd="0" presId="urn:microsoft.com/office/officeart/2005/8/layout/cycle3"/>
    <dgm:cxn modelId="{8485F886-1130-470A-BF3D-3B6DD7F2FB6F}" type="presParOf" srcId="{25825471-A4EC-4C9C-9591-40667CC076F6}" destId="{C7A7337D-1E52-40D7-B592-51A65AE9A855}" srcOrd="3" destOrd="0" presId="urn:microsoft.com/office/officeart/2005/8/layout/cycle3"/>
    <dgm:cxn modelId="{A97922DD-6BA5-47DD-9E35-8F24B8D83148}" type="presParOf" srcId="{25825471-A4EC-4C9C-9591-40667CC076F6}" destId="{124B8011-EFB2-4330-8B0D-42B31093B1D2}" srcOrd="4" destOrd="0" presId="urn:microsoft.com/office/officeart/2005/8/layout/cycle3"/>
    <dgm:cxn modelId="{D203CA05-C647-4109-A5F2-04BB72622F3E}" type="presParOf" srcId="{25825471-A4EC-4C9C-9591-40667CC076F6}" destId="{0AFD57D6-597E-434D-9744-A7238BE6127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3BE26-AA3F-4201-8F88-08BB9231D4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B3376-FC24-4CF3-A19F-B4AF1696BB42}">
      <dgm:prSet phldrT="[Text]"/>
      <dgm:spPr/>
      <dgm:t>
        <a:bodyPr/>
        <a:lstStyle/>
        <a:p>
          <a:r>
            <a:rPr lang="en-US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Evolution of  regulation </a:t>
          </a:r>
          <a:endParaRPr lang="en-US" cap="none" baseline="0" dirty="0">
            <a:solidFill>
              <a:schemeClr val="tx1"/>
            </a:solidFill>
          </a:endParaRPr>
        </a:p>
      </dgm:t>
    </dgm:pt>
    <dgm:pt modelId="{75D2D597-4A0E-4CB5-8244-ED0BFF9155E2}" type="parTrans" cxnId="{F98DEF9D-9E1D-4B4D-8677-F838FE707CB0}">
      <dgm:prSet/>
      <dgm:spPr/>
      <dgm:t>
        <a:bodyPr/>
        <a:lstStyle/>
        <a:p>
          <a:endParaRPr lang="en-US"/>
        </a:p>
      </dgm:t>
    </dgm:pt>
    <dgm:pt modelId="{92DACE8A-E2B6-44F2-9E65-9B5519E8DBDC}" type="sibTrans" cxnId="{F98DEF9D-9E1D-4B4D-8677-F838FE707CB0}">
      <dgm:prSet/>
      <dgm:spPr/>
      <dgm:t>
        <a:bodyPr/>
        <a:lstStyle/>
        <a:p>
          <a:endParaRPr lang="en-US"/>
        </a:p>
      </dgm:t>
    </dgm:pt>
    <dgm:pt modelId="{D4513488-7612-411E-BCB5-661B205CE11A}">
      <dgm:prSet phldrT="[Text]" custT="1"/>
      <dgm:spPr/>
      <dgm:t>
        <a:bodyPr/>
        <a:lstStyle/>
        <a:p>
          <a:r>
            <a:rPr lang="en-US" sz="2000" dirty="0" smtClean="0"/>
            <a:t>Anticipate</a:t>
          </a:r>
          <a:endParaRPr lang="en-US" sz="2000" dirty="0"/>
        </a:p>
      </dgm:t>
    </dgm:pt>
    <dgm:pt modelId="{9CC956E8-45E7-451F-A39B-7D8B0F4DAD64}" type="parTrans" cxnId="{B6D58BC8-A5A9-49E9-9654-4ABF9F067318}">
      <dgm:prSet/>
      <dgm:spPr/>
      <dgm:t>
        <a:bodyPr/>
        <a:lstStyle/>
        <a:p>
          <a:endParaRPr lang="en-US"/>
        </a:p>
      </dgm:t>
    </dgm:pt>
    <dgm:pt modelId="{8CE3BE70-7F67-40DF-8AC1-75B0474EBA89}" type="sibTrans" cxnId="{B6D58BC8-A5A9-49E9-9654-4ABF9F067318}">
      <dgm:prSet/>
      <dgm:spPr/>
      <dgm:t>
        <a:bodyPr/>
        <a:lstStyle/>
        <a:p>
          <a:endParaRPr lang="en-US"/>
        </a:p>
      </dgm:t>
    </dgm:pt>
    <dgm:pt modelId="{601568B3-1BF0-4523-94AF-AD1F008B1796}">
      <dgm:prSet phldrT="[Text]" custT="1"/>
      <dgm:spPr/>
      <dgm:t>
        <a:bodyPr/>
        <a:lstStyle/>
        <a:p>
          <a:r>
            <a:rPr lang="en-US" sz="1600" dirty="0" smtClean="0"/>
            <a:t>Participate in the market debate</a:t>
          </a:r>
          <a:br>
            <a:rPr lang="en-US" sz="1600" dirty="0" smtClean="0"/>
          </a:br>
          <a:r>
            <a:rPr lang="en-US" sz="1600" dirty="0" smtClean="0"/>
            <a:t>Market watch</a:t>
          </a:r>
          <a:br>
            <a:rPr lang="en-US" sz="1600" dirty="0" smtClean="0"/>
          </a:br>
          <a:r>
            <a:rPr lang="en-US" sz="1600" dirty="0" smtClean="0"/>
            <a:t>Scenario-based valuation</a:t>
          </a:r>
          <a:endParaRPr lang="en-US" sz="1600" dirty="0"/>
        </a:p>
      </dgm:t>
    </dgm:pt>
    <dgm:pt modelId="{61CE077E-5E83-4BD8-9502-7FD485E9F87A}" type="parTrans" cxnId="{ED61DA3F-4721-4FB0-B44F-884C16A163FA}">
      <dgm:prSet/>
      <dgm:spPr/>
      <dgm:t>
        <a:bodyPr/>
        <a:lstStyle/>
        <a:p>
          <a:endParaRPr lang="en-US"/>
        </a:p>
      </dgm:t>
    </dgm:pt>
    <dgm:pt modelId="{BAA23940-D713-482E-B65A-AEE09A27D0A8}" type="sibTrans" cxnId="{ED61DA3F-4721-4FB0-B44F-884C16A163FA}">
      <dgm:prSet/>
      <dgm:spPr/>
      <dgm:t>
        <a:bodyPr/>
        <a:lstStyle/>
        <a:p>
          <a:endParaRPr lang="en-US"/>
        </a:p>
      </dgm:t>
    </dgm:pt>
    <dgm:pt modelId="{CA3B4A9E-7E5A-49DE-A8BD-0A4A40CE2911}">
      <dgm:prSet phldrT="[Text]"/>
      <dgm:spPr/>
      <dgm:t>
        <a:bodyPr/>
        <a:lstStyle/>
        <a:p>
          <a:r>
            <a:rPr lang="en-US" cap="none" spc="-80" baseline="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Reputation</a:t>
          </a:r>
        </a:p>
        <a:p>
          <a:r>
            <a:rPr lang="fr-FR" cap="small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RISK</a:t>
          </a:r>
          <a:endParaRPr lang="en-US" cap="small" baseline="0" dirty="0">
            <a:solidFill>
              <a:schemeClr val="tx1"/>
            </a:solidFill>
          </a:endParaRPr>
        </a:p>
      </dgm:t>
    </dgm:pt>
    <dgm:pt modelId="{9BB52C22-3FF6-4307-9862-8A4C3D887133}" type="parTrans" cxnId="{420C78DD-9EA2-4C23-8672-FB363BAC28F4}">
      <dgm:prSet/>
      <dgm:spPr/>
      <dgm:t>
        <a:bodyPr/>
        <a:lstStyle/>
        <a:p>
          <a:endParaRPr lang="en-US"/>
        </a:p>
      </dgm:t>
    </dgm:pt>
    <dgm:pt modelId="{2964120B-DA89-408B-B36C-5378E010204D}" type="sibTrans" cxnId="{420C78DD-9EA2-4C23-8672-FB363BAC28F4}">
      <dgm:prSet/>
      <dgm:spPr/>
      <dgm:t>
        <a:bodyPr/>
        <a:lstStyle/>
        <a:p>
          <a:endParaRPr lang="en-US"/>
        </a:p>
      </dgm:t>
    </dgm:pt>
    <dgm:pt modelId="{35E79CBD-9E64-4DC9-9D6D-EE7D067BCF4E}">
      <dgm:prSet phldrT="[Text]" custT="1"/>
      <dgm:spPr/>
      <dgm:t>
        <a:bodyPr/>
        <a:lstStyle/>
        <a:p>
          <a:r>
            <a:rPr lang="en-US" sz="2000" dirty="0" smtClean="0"/>
            <a:t>Prevent</a:t>
          </a:r>
          <a:endParaRPr lang="en-US" sz="2000" dirty="0"/>
        </a:p>
      </dgm:t>
    </dgm:pt>
    <dgm:pt modelId="{8548C469-08CB-4B6A-B60E-1D5E32744CF6}" type="parTrans" cxnId="{5E4C7E6B-3B19-4376-8B5C-D013CBE1160E}">
      <dgm:prSet/>
      <dgm:spPr/>
      <dgm:t>
        <a:bodyPr/>
        <a:lstStyle/>
        <a:p>
          <a:endParaRPr lang="en-US"/>
        </a:p>
      </dgm:t>
    </dgm:pt>
    <dgm:pt modelId="{7F9B0986-9D2B-46C8-89EC-1308015B52AC}" type="sibTrans" cxnId="{5E4C7E6B-3B19-4376-8B5C-D013CBE1160E}">
      <dgm:prSet/>
      <dgm:spPr/>
      <dgm:t>
        <a:bodyPr/>
        <a:lstStyle/>
        <a:p>
          <a:endParaRPr lang="en-US"/>
        </a:p>
      </dgm:t>
    </dgm:pt>
    <dgm:pt modelId="{287B6B37-D8E4-4D9A-9588-FE46E71ECBED}">
      <dgm:prSet phldrT="[Text]" custT="1"/>
      <dgm:spPr/>
      <dgm:t>
        <a:bodyPr/>
        <a:lstStyle/>
        <a:p>
          <a:r>
            <a:rPr lang="en-US" sz="1600" dirty="0" smtClean="0"/>
            <a:t>Client communication  </a:t>
          </a:r>
          <a:br>
            <a:rPr lang="en-US" sz="1600" dirty="0" smtClean="0"/>
          </a:br>
          <a:r>
            <a:rPr lang="en-US" sz="1600" dirty="0" smtClean="0"/>
            <a:t>Follow-up of client complaints</a:t>
          </a:r>
          <a:br>
            <a:rPr lang="en-US" sz="1600" dirty="0" smtClean="0"/>
          </a:br>
          <a:r>
            <a:rPr lang="en-US" sz="1600" dirty="0" smtClean="0"/>
            <a:t>Gradual pricing increase over years</a:t>
          </a:r>
          <a:endParaRPr lang="en-US" sz="1600" dirty="0"/>
        </a:p>
      </dgm:t>
    </dgm:pt>
    <dgm:pt modelId="{811BB78F-979C-483D-ADEB-0C3C7FCDFD4B}" type="parTrans" cxnId="{A7005CA6-2CA2-4BB9-87AF-7DB1224EAD5E}">
      <dgm:prSet/>
      <dgm:spPr/>
      <dgm:t>
        <a:bodyPr/>
        <a:lstStyle/>
        <a:p>
          <a:endParaRPr lang="en-US"/>
        </a:p>
      </dgm:t>
    </dgm:pt>
    <dgm:pt modelId="{B8CE5F7B-A054-4E59-B631-A5AE084A7980}" type="sibTrans" cxnId="{A7005CA6-2CA2-4BB9-87AF-7DB1224EAD5E}">
      <dgm:prSet/>
      <dgm:spPr/>
      <dgm:t>
        <a:bodyPr/>
        <a:lstStyle/>
        <a:p>
          <a:endParaRPr lang="en-US"/>
        </a:p>
      </dgm:t>
    </dgm:pt>
    <dgm:pt modelId="{FE836BE1-FD19-4447-9118-798A34966ED8}">
      <dgm:prSet phldrT="[Text]"/>
      <dgm:spPr/>
      <dgm:t>
        <a:bodyPr/>
        <a:lstStyle/>
        <a:p>
          <a:r>
            <a:rPr lang="en-US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Basis RISK</a:t>
          </a:r>
          <a:endParaRPr lang="en-US" cap="none" baseline="0" dirty="0">
            <a:solidFill>
              <a:schemeClr val="tx1"/>
            </a:solidFill>
          </a:endParaRPr>
        </a:p>
      </dgm:t>
    </dgm:pt>
    <dgm:pt modelId="{58615163-B90D-44D8-B084-699D42AD9C31}" type="parTrans" cxnId="{6CE80417-C598-4EEF-904F-8C81102E0C35}">
      <dgm:prSet/>
      <dgm:spPr/>
      <dgm:t>
        <a:bodyPr/>
        <a:lstStyle/>
        <a:p>
          <a:endParaRPr lang="en-US"/>
        </a:p>
      </dgm:t>
    </dgm:pt>
    <dgm:pt modelId="{17F6A745-54E4-4375-9989-CFF40A2D8E23}" type="sibTrans" cxnId="{6CE80417-C598-4EEF-904F-8C81102E0C35}">
      <dgm:prSet/>
      <dgm:spPr/>
      <dgm:t>
        <a:bodyPr/>
        <a:lstStyle/>
        <a:p>
          <a:endParaRPr lang="en-US"/>
        </a:p>
      </dgm:t>
    </dgm:pt>
    <dgm:pt modelId="{4A176449-141B-479A-B929-DCF4A65FEC81}">
      <dgm:prSet phldrT="[Text]" custT="1"/>
      <dgm:spPr/>
      <dgm:t>
        <a:bodyPr/>
        <a:lstStyle/>
        <a:p>
          <a:r>
            <a:rPr lang="en-US" sz="2000" dirty="0" smtClean="0"/>
            <a:t>Monitor</a:t>
          </a:r>
          <a:endParaRPr lang="en-US" sz="2000" dirty="0"/>
        </a:p>
      </dgm:t>
    </dgm:pt>
    <dgm:pt modelId="{25985EF2-E463-41AE-9562-B6376E81844F}" type="parTrans" cxnId="{E54F53CF-9E9E-46E0-B7BA-C3C80DC66089}">
      <dgm:prSet/>
      <dgm:spPr/>
      <dgm:t>
        <a:bodyPr/>
        <a:lstStyle/>
        <a:p>
          <a:endParaRPr lang="en-US"/>
        </a:p>
      </dgm:t>
    </dgm:pt>
    <dgm:pt modelId="{2965B5F6-8550-43EC-811B-52D357EE9863}" type="sibTrans" cxnId="{E54F53CF-9E9E-46E0-B7BA-C3C80DC66089}">
      <dgm:prSet/>
      <dgm:spPr/>
      <dgm:t>
        <a:bodyPr/>
        <a:lstStyle/>
        <a:p>
          <a:endParaRPr lang="en-US"/>
        </a:p>
      </dgm:t>
    </dgm:pt>
    <dgm:pt modelId="{C515BAAD-34F0-4723-91A1-8B890A9BD74A}">
      <dgm:prSet phldrT="[Text]" custT="1"/>
      <dgm:spPr/>
      <dgm:t>
        <a:bodyPr/>
        <a:lstStyle/>
        <a:p>
          <a:r>
            <a:rPr lang="en-US" sz="1600" dirty="0" smtClean="0"/>
            <a:t>Organize the portfolio experience return</a:t>
          </a:r>
        </a:p>
      </dgm:t>
    </dgm:pt>
    <dgm:pt modelId="{B18591DC-1F4A-46F2-836E-3E59E24DD7BB}" type="parTrans" cxnId="{DBE03956-A28E-4698-AFA2-4DD69996130C}">
      <dgm:prSet/>
      <dgm:spPr/>
      <dgm:t>
        <a:bodyPr/>
        <a:lstStyle/>
        <a:p>
          <a:endParaRPr lang="en-US"/>
        </a:p>
      </dgm:t>
    </dgm:pt>
    <dgm:pt modelId="{33AD9CAE-4553-421C-9165-7CF7222172DA}" type="sibTrans" cxnId="{DBE03956-A28E-4698-AFA2-4DD69996130C}">
      <dgm:prSet/>
      <dgm:spPr/>
      <dgm:t>
        <a:bodyPr/>
        <a:lstStyle/>
        <a:p>
          <a:endParaRPr lang="en-US"/>
        </a:p>
      </dgm:t>
    </dgm:pt>
    <dgm:pt modelId="{8AF9D8A8-6B1D-4209-A210-D63D09F9CE1B}">
      <dgm:prSet phldrT="[Text]"/>
      <dgm:spPr/>
      <dgm:t>
        <a:bodyPr/>
        <a:lstStyle/>
        <a:p>
          <a:r>
            <a:rPr lang="en-US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Model RISK</a:t>
          </a:r>
          <a:endParaRPr lang="en-US" cap="none" baseline="0" dirty="0">
            <a:solidFill>
              <a:schemeClr val="tx1"/>
            </a:solidFill>
          </a:endParaRPr>
        </a:p>
      </dgm:t>
    </dgm:pt>
    <dgm:pt modelId="{A1C2A886-8643-4A97-A854-E6980B72C102}" type="parTrans" cxnId="{2F703303-E1D0-45C3-AC2C-E65EFDF12BD4}">
      <dgm:prSet/>
      <dgm:spPr/>
      <dgm:t>
        <a:bodyPr/>
        <a:lstStyle/>
        <a:p>
          <a:endParaRPr lang="en-US"/>
        </a:p>
      </dgm:t>
    </dgm:pt>
    <dgm:pt modelId="{67F8660E-CA82-4022-B4BB-6DB008A327C3}" type="sibTrans" cxnId="{2F703303-E1D0-45C3-AC2C-E65EFDF12BD4}">
      <dgm:prSet/>
      <dgm:spPr/>
      <dgm:t>
        <a:bodyPr/>
        <a:lstStyle/>
        <a:p>
          <a:endParaRPr lang="en-US"/>
        </a:p>
      </dgm:t>
    </dgm:pt>
    <dgm:pt modelId="{ACC531EE-EC85-40BD-AD00-9FD0F959C1DC}">
      <dgm:prSet phldrT="[Text]" custT="1"/>
      <dgm:spPr/>
      <dgm:t>
        <a:bodyPr/>
        <a:lstStyle/>
        <a:p>
          <a:r>
            <a:rPr lang="en-US" sz="2000" dirty="0" smtClean="0"/>
            <a:t>Reduce</a:t>
          </a:r>
          <a:endParaRPr lang="en-US" sz="2000" dirty="0"/>
        </a:p>
      </dgm:t>
    </dgm:pt>
    <dgm:pt modelId="{AC6DDBE6-E07A-45DD-A7BD-121F127E2BEF}" type="parTrans" cxnId="{C6054843-AAE9-4178-AE59-D37B2D4D5F56}">
      <dgm:prSet/>
      <dgm:spPr/>
      <dgm:t>
        <a:bodyPr/>
        <a:lstStyle/>
        <a:p>
          <a:endParaRPr lang="en-US"/>
        </a:p>
      </dgm:t>
    </dgm:pt>
    <dgm:pt modelId="{E1850894-F04E-4BEA-8F89-E90597EDF564}" type="sibTrans" cxnId="{C6054843-AAE9-4178-AE59-D37B2D4D5F56}">
      <dgm:prSet/>
      <dgm:spPr/>
      <dgm:t>
        <a:bodyPr/>
        <a:lstStyle/>
        <a:p>
          <a:endParaRPr lang="en-US"/>
        </a:p>
      </dgm:t>
    </dgm:pt>
    <dgm:pt modelId="{52529112-13A4-4B91-A927-E92CC50F1244}">
      <dgm:prSet phldrT="[Text]" custT="1"/>
      <dgm:spPr/>
      <dgm:t>
        <a:bodyPr/>
        <a:lstStyle/>
        <a:p>
          <a:r>
            <a:rPr lang="en-US" sz="1600" dirty="0" smtClean="0"/>
            <a:t>Documentation, Control, Audits</a:t>
          </a:r>
        </a:p>
        <a:p>
          <a:r>
            <a:rPr lang="en-US" sz="1600" dirty="0" smtClean="0"/>
            <a:t>Sensitivity tests</a:t>
          </a:r>
          <a:endParaRPr lang="en-US" sz="1600" dirty="0"/>
        </a:p>
      </dgm:t>
    </dgm:pt>
    <dgm:pt modelId="{E5AA8B87-6F89-4D7C-BF15-699D65279910}" type="parTrans" cxnId="{A891B05F-FB85-42C4-B06F-E3B4CA034F4C}">
      <dgm:prSet/>
      <dgm:spPr/>
      <dgm:t>
        <a:bodyPr/>
        <a:lstStyle/>
        <a:p>
          <a:endParaRPr lang="en-US"/>
        </a:p>
      </dgm:t>
    </dgm:pt>
    <dgm:pt modelId="{4A3C2F90-EE47-4E32-ACDD-8B25622D5E67}" type="sibTrans" cxnId="{A891B05F-FB85-42C4-B06F-E3B4CA034F4C}">
      <dgm:prSet/>
      <dgm:spPr/>
      <dgm:t>
        <a:bodyPr/>
        <a:lstStyle/>
        <a:p>
          <a:endParaRPr lang="en-US"/>
        </a:p>
      </dgm:t>
    </dgm:pt>
    <dgm:pt modelId="{DAEC4FBE-7F01-46F9-9FFD-DB6F43DF7B50}">
      <dgm:prSet phldrT="[Text]"/>
      <dgm:spPr/>
      <dgm:t>
        <a:bodyPr/>
        <a:lstStyle/>
        <a:p>
          <a:r>
            <a:rPr lang="en-US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Outsourcing RISK</a:t>
          </a:r>
          <a:endParaRPr lang="en-US" cap="none" baseline="0" dirty="0">
            <a:solidFill>
              <a:schemeClr val="tx1"/>
            </a:solidFill>
          </a:endParaRPr>
        </a:p>
      </dgm:t>
    </dgm:pt>
    <dgm:pt modelId="{90DB8453-6451-4D3B-A4D5-580C3F579867}" type="parTrans" cxnId="{8D5FBD60-4DA6-4020-835C-A1CDE3D5DDF2}">
      <dgm:prSet/>
      <dgm:spPr/>
      <dgm:t>
        <a:bodyPr/>
        <a:lstStyle/>
        <a:p>
          <a:endParaRPr lang="en-US"/>
        </a:p>
      </dgm:t>
    </dgm:pt>
    <dgm:pt modelId="{C699A85E-13AB-4AD2-B423-2D2DCCE1CE2E}" type="sibTrans" cxnId="{8D5FBD60-4DA6-4020-835C-A1CDE3D5DDF2}">
      <dgm:prSet/>
      <dgm:spPr/>
      <dgm:t>
        <a:bodyPr/>
        <a:lstStyle/>
        <a:p>
          <a:endParaRPr lang="en-US"/>
        </a:p>
      </dgm:t>
    </dgm:pt>
    <dgm:pt modelId="{1AB9C5B3-06BA-4D02-B50D-F98D28B156F8}">
      <dgm:prSet phldrT="[Text]" custT="1"/>
      <dgm:spPr/>
      <dgm:t>
        <a:bodyPr/>
        <a:lstStyle/>
        <a:p>
          <a:r>
            <a:rPr lang="en-US" sz="2000" dirty="0" smtClean="0"/>
            <a:t>Limit</a:t>
          </a:r>
          <a:endParaRPr lang="en-US" sz="2000" dirty="0"/>
        </a:p>
      </dgm:t>
    </dgm:pt>
    <dgm:pt modelId="{B665DB08-59FF-4730-A094-20AF19DE911F}" type="parTrans" cxnId="{B312FEC6-9A37-4463-91AE-7DF5A07F12C7}">
      <dgm:prSet/>
      <dgm:spPr/>
      <dgm:t>
        <a:bodyPr/>
        <a:lstStyle/>
        <a:p>
          <a:endParaRPr lang="en-US"/>
        </a:p>
      </dgm:t>
    </dgm:pt>
    <dgm:pt modelId="{1D16677F-A465-4F3A-B2AD-5176601413A0}" type="sibTrans" cxnId="{B312FEC6-9A37-4463-91AE-7DF5A07F12C7}">
      <dgm:prSet/>
      <dgm:spPr/>
      <dgm:t>
        <a:bodyPr/>
        <a:lstStyle/>
        <a:p>
          <a:endParaRPr lang="en-US"/>
        </a:p>
      </dgm:t>
    </dgm:pt>
    <dgm:pt modelId="{B97A1833-1503-4B35-8A90-000FD9EC7E5B}">
      <dgm:prSet phldrT="[Text]" custT="1"/>
      <dgm:spPr/>
      <dgm:t>
        <a:bodyPr/>
        <a:lstStyle/>
        <a:p>
          <a:r>
            <a:rPr lang="en-US" sz="1600" dirty="0" smtClean="0"/>
            <a:t>Write service agreements and guidelines</a:t>
          </a:r>
        </a:p>
        <a:p>
          <a:r>
            <a:rPr lang="en-US" sz="1600" dirty="0" smtClean="0"/>
            <a:t>Control</a:t>
          </a:r>
          <a:endParaRPr lang="en-US" sz="1600" dirty="0"/>
        </a:p>
      </dgm:t>
    </dgm:pt>
    <dgm:pt modelId="{A3C27867-EBA5-43A1-B5D4-F780764CA2B4}" type="parTrans" cxnId="{089CC1DB-A1EC-49C9-9695-B0D9A315DA06}">
      <dgm:prSet/>
      <dgm:spPr/>
      <dgm:t>
        <a:bodyPr/>
        <a:lstStyle/>
        <a:p>
          <a:endParaRPr lang="en-US"/>
        </a:p>
      </dgm:t>
    </dgm:pt>
    <dgm:pt modelId="{E81223D0-86C8-47E6-8B5A-45E9C65D433E}" type="sibTrans" cxnId="{089CC1DB-A1EC-49C9-9695-B0D9A315DA06}">
      <dgm:prSet/>
      <dgm:spPr/>
      <dgm:t>
        <a:bodyPr/>
        <a:lstStyle/>
        <a:p>
          <a:endParaRPr lang="en-US"/>
        </a:p>
      </dgm:t>
    </dgm:pt>
    <dgm:pt modelId="{3C167513-5576-4010-89B4-1FDF71284274}" type="pres">
      <dgm:prSet presAssocID="{8FC3BE26-AA3F-4201-8F88-08BB9231D4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016D71-C699-440D-8F31-3A50B2E6B807}" type="pres">
      <dgm:prSet presAssocID="{263B3376-FC24-4CF3-A19F-B4AF1696BB42}" presName="horFlow" presStyleCnt="0"/>
      <dgm:spPr/>
    </dgm:pt>
    <dgm:pt modelId="{F0B94D1E-5143-4D0D-9AFB-30F16802195C}" type="pres">
      <dgm:prSet presAssocID="{263B3376-FC24-4CF3-A19F-B4AF1696BB42}" presName="bigChev" presStyleLbl="node1" presStyleIdx="0" presStyleCnt="5"/>
      <dgm:spPr/>
      <dgm:t>
        <a:bodyPr/>
        <a:lstStyle/>
        <a:p>
          <a:endParaRPr lang="en-US"/>
        </a:p>
      </dgm:t>
    </dgm:pt>
    <dgm:pt modelId="{9B61AB1E-B7B3-4E5A-A191-E12A121A8D05}" type="pres">
      <dgm:prSet presAssocID="{9CC956E8-45E7-451F-A39B-7D8B0F4DAD64}" presName="parTrans" presStyleCnt="0"/>
      <dgm:spPr/>
    </dgm:pt>
    <dgm:pt modelId="{5796E42A-8D46-4A0A-B7C3-4053EE74A9F3}" type="pres">
      <dgm:prSet presAssocID="{D4513488-7612-411E-BCB5-661B205CE11A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DF81F-3086-4744-A309-4E4059415F00}" type="pres">
      <dgm:prSet presAssocID="{8CE3BE70-7F67-40DF-8AC1-75B0474EBA89}" presName="sibTrans" presStyleCnt="0"/>
      <dgm:spPr/>
    </dgm:pt>
    <dgm:pt modelId="{FB4456D7-381D-4CCA-9FC2-7830E4A42DD7}" type="pres">
      <dgm:prSet presAssocID="{601568B3-1BF0-4523-94AF-AD1F008B1796}" presName="node" presStyleLbl="alignAccFollowNode1" presStyleIdx="1" presStyleCnt="10" custScaleX="30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366FC-8477-429A-952F-4D02252D22DC}" type="pres">
      <dgm:prSet presAssocID="{263B3376-FC24-4CF3-A19F-B4AF1696BB42}" presName="vSp" presStyleCnt="0"/>
      <dgm:spPr/>
    </dgm:pt>
    <dgm:pt modelId="{F5091C07-2FD0-40D2-9D2E-B9A513497EE4}" type="pres">
      <dgm:prSet presAssocID="{CA3B4A9E-7E5A-49DE-A8BD-0A4A40CE2911}" presName="horFlow" presStyleCnt="0"/>
      <dgm:spPr/>
    </dgm:pt>
    <dgm:pt modelId="{9898D04F-239A-48ED-93C1-BFA13DFEAFA0}" type="pres">
      <dgm:prSet presAssocID="{CA3B4A9E-7E5A-49DE-A8BD-0A4A40CE2911}" presName="bigChev" presStyleLbl="node1" presStyleIdx="1" presStyleCnt="5"/>
      <dgm:spPr/>
      <dgm:t>
        <a:bodyPr/>
        <a:lstStyle/>
        <a:p>
          <a:endParaRPr lang="en-US"/>
        </a:p>
      </dgm:t>
    </dgm:pt>
    <dgm:pt modelId="{2A018A79-C388-4BD4-9272-B23E118CBD83}" type="pres">
      <dgm:prSet presAssocID="{8548C469-08CB-4B6A-B60E-1D5E32744CF6}" presName="parTrans" presStyleCnt="0"/>
      <dgm:spPr/>
    </dgm:pt>
    <dgm:pt modelId="{2D05EE8C-A442-417D-B449-97CA137C5E5D}" type="pres">
      <dgm:prSet presAssocID="{35E79CBD-9E64-4DC9-9D6D-EE7D067BCF4E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0EB3-D2DE-4CD9-98F9-69F36E5DC65C}" type="pres">
      <dgm:prSet presAssocID="{7F9B0986-9D2B-46C8-89EC-1308015B52AC}" presName="sibTrans" presStyleCnt="0"/>
      <dgm:spPr/>
    </dgm:pt>
    <dgm:pt modelId="{E8C98B4D-E9D9-49B3-96A2-601A2AA9BEB7}" type="pres">
      <dgm:prSet presAssocID="{287B6B37-D8E4-4D9A-9588-FE46E71ECBED}" presName="node" presStyleLbl="alignAccFollowNode1" presStyleIdx="3" presStyleCnt="10" custScaleX="30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8B075-A35E-4233-A6FE-C7E2FA91533A}" type="pres">
      <dgm:prSet presAssocID="{CA3B4A9E-7E5A-49DE-A8BD-0A4A40CE2911}" presName="vSp" presStyleCnt="0"/>
      <dgm:spPr/>
    </dgm:pt>
    <dgm:pt modelId="{D6730EEE-8D8C-4C8B-AC91-C4402D7A6358}" type="pres">
      <dgm:prSet presAssocID="{FE836BE1-FD19-4447-9118-798A34966ED8}" presName="horFlow" presStyleCnt="0"/>
      <dgm:spPr/>
    </dgm:pt>
    <dgm:pt modelId="{2C689742-CEC2-46C7-920C-CE545DCAFFEC}" type="pres">
      <dgm:prSet presAssocID="{FE836BE1-FD19-4447-9118-798A34966ED8}" presName="bigChev" presStyleLbl="node1" presStyleIdx="2" presStyleCnt="5"/>
      <dgm:spPr/>
      <dgm:t>
        <a:bodyPr/>
        <a:lstStyle/>
        <a:p>
          <a:endParaRPr lang="en-US"/>
        </a:p>
      </dgm:t>
    </dgm:pt>
    <dgm:pt modelId="{56FB581A-50F6-4B03-BDA6-1A8DA7DDFBC1}" type="pres">
      <dgm:prSet presAssocID="{25985EF2-E463-41AE-9562-B6376E81844F}" presName="parTrans" presStyleCnt="0"/>
      <dgm:spPr/>
    </dgm:pt>
    <dgm:pt modelId="{840F3C43-80B0-4D79-AFCA-21752733E2A0}" type="pres">
      <dgm:prSet presAssocID="{4A176449-141B-479A-B929-DCF4A65FEC81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173D7-19F9-4ECD-8FAB-92ED8E3794A1}" type="pres">
      <dgm:prSet presAssocID="{2965B5F6-8550-43EC-811B-52D357EE9863}" presName="sibTrans" presStyleCnt="0"/>
      <dgm:spPr/>
    </dgm:pt>
    <dgm:pt modelId="{BF465CE3-96D2-4EDF-B178-6F8DE914646F}" type="pres">
      <dgm:prSet presAssocID="{C515BAAD-34F0-4723-91A1-8B890A9BD74A}" presName="node" presStyleLbl="alignAccFollowNode1" presStyleIdx="5" presStyleCnt="10" custScaleX="30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DA6A4-C634-4279-BA7B-3EF634DAEBBF}" type="pres">
      <dgm:prSet presAssocID="{FE836BE1-FD19-4447-9118-798A34966ED8}" presName="vSp" presStyleCnt="0"/>
      <dgm:spPr/>
    </dgm:pt>
    <dgm:pt modelId="{35D49D13-7F75-4AF8-89FE-BB75F46C1878}" type="pres">
      <dgm:prSet presAssocID="{8AF9D8A8-6B1D-4209-A210-D63D09F9CE1B}" presName="horFlow" presStyleCnt="0"/>
      <dgm:spPr/>
    </dgm:pt>
    <dgm:pt modelId="{0BED80E6-0A2C-45CC-A626-1934390F79A4}" type="pres">
      <dgm:prSet presAssocID="{8AF9D8A8-6B1D-4209-A210-D63D09F9CE1B}" presName="bigChev" presStyleLbl="node1" presStyleIdx="3" presStyleCnt="5"/>
      <dgm:spPr/>
      <dgm:t>
        <a:bodyPr/>
        <a:lstStyle/>
        <a:p>
          <a:endParaRPr lang="en-US"/>
        </a:p>
      </dgm:t>
    </dgm:pt>
    <dgm:pt modelId="{51712805-CC40-4250-B9A0-FF2BA3F656B6}" type="pres">
      <dgm:prSet presAssocID="{AC6DDBE6-E07A-45DD-A7BD-121F127E2BEF}" presName="parTrans" presStyleCnt="0"/>
      <dgm:spPr/>
    </dgm:pt>
    <dgm:pt modelId="{EB39033D-4625-4E0C-A8E0-0AA1488478C0}" type="pres">
      <dgm:prSet presAssocID="{ACC531EE-EC85-40BD-AD00-9FD0F959C1DC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B46DE-E743-4377-BE38-89F932E9FC4A}" type="pres">
      <dgm:prSet presAssocID="{E1850894-F04E-4BEA-8F89-E90597EDF564}" presName="sibTrans" presStyleCnt="0"/>
      <dgm:spPr/>
    </dgm:pt>
    <dgm:pt modelId="{6556787A-8397-455B-9425-DD612065831F}" type="pres">
      <dgm:prSet presAssocID="{52529112-13A4-4B91-A927-E92CC50F1244}" presName="node" presStyleLbl="alignAccFollowNode1" presStyleIdx="7" presStyleCnt="10" custScaleX="30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E175E-115B-474D-8F20-5F2C8C05A717}" type="pres">
      <dgm:prSet presAssocID="{8AF9D8A8-6B1D-4209-A210-D63D09F9CE1B}" presName="vSp" presStyleCnt="0"/>
      <dgm:spPr/>
    </dgm:pt>
    <dgm:pt modelId="{963843BA-DEDB-4C45-9607-15A1B22F4494}" type="pres">
      <dgm:prSet presAssocID="{DAEC4FBE-7F01-46F9-9FFD-DB6F43DF7B50}" presName="horFlow" presStyleCnt="0"/>
      <dgm:spPr/>
    </dgm:pt>
    <dgm:pt modelId="{5443A911-D951-412A-95FC-170D98261F54}" type="pres">
      <dgm:prSet presAssocID="{DAEC4FBE-7F01-46F9-9FFD-DB6F43DF7B50}" presName="bigChev" presStyleLbl="node1" presStyleIdx="4" presStyleCnt="5"/>
      <dgm:spPr/>
      <dgm:t>
        <a:bodyPr/>
        <a:lstStyle/>
        <a:p>
          <a:endParaRPr lang="en-US"/>
        </a:p>
      </dgm:t>
    </dgm:pt>
    <dgm:pt modelId="{ABC0411E-6314-45A9-BC78-3DE9B3942E35}" type="pres">
      <dgm:prSet presAssocID="{B665DB08-59FF-4730-A094-20AF19DE911F}" presName="parTrans" presStyleCnt="0"/>
      <dgm:spPr/>
    </dgm:pt>
    <dgm:pt modelId="{2964C82A-014B-4413-831E-7F217F6D45C1}" type="pres">
      <dgm:prSet presAssocID="{1AB9C5B3-06BA-4D02-B50D-F98D28B156F8}" presName="node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A86C2-C3B6-4C91-9773-FC1C8095B6C1}" type="pres">
      <dgm:prSet presAssocID="{1D16677F-A465-4F3A-B2AD-5176601413A0}" presName="sibTrans" presStyleCnt="0"/>
      <dgm:spPr/>
    </dgm:pt>
    <dgm:pt modelId="{379E0E4B-DCD8-4E18-8E00-D54BB7E68A66}" type="pres">
      <dgm:prSet presAssocID="{B97A1833-1503-4B35-8A90-000FD9EC7E5B}" presName="node" presStyleLbl="alignAccFollowNode1" presStyleIdx="9" presStyleCnt="10" custScaleX="30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FBD60-4DA6-4020-835C-A1CDE3D5DDF2}" srcId="{8FC3BE26-AA3F-4201-8F88-08BB9231D49B}" destId="{DAEC4FBE-7F01-46F9-9FFD-DB6F43DF7B50}" srcOrd="4" destOrd="0" parTransId="{90DB8453-6451-4D3B-A4D5-580C3F579867}" sibTransId="{C699A85E-13AB-4AD2-B423-2D2DCCE1CE2E}"/>
    <dgm:cxn modelId="{2F703303-E1D0-45C3-AC2C-E65EFDF12BD4}" srcId="{8FC3BE26-AA3F-4201-8F88-08BB9231D49B}" destId="{8AF9D8A8-6B1D-4209-A210-D63D09F9CE1B}" srcOrd="3" destOrd="0" parTransId="{A1C2A886-8643-4A97-A854-E6980B72C102}" sibTransId="{67F8660E-CA82-4022-B4BB-6DB008A327C3}"/>
    <dgm:cxn modelId="{089CC1DB-A1EC-49C9-9695-B0D9A315DA06}" srcId="{DAEC4FBE-7F01-46F9-9FFD-DB6F43DF7B50}" destId="{B97A1833-1503-4B35-8A90-000FD9EC7E5B}" srcOrd="1" destOrd="0" parTransId="{A3C27867-EBA5-43A1-B5D4-F780764CA2B4}" sibTransId="{E81223D0-86C8-47E6-8B5A-45E9C65D433E}"/>
    <dgm:cxn modelId="{DBE03956-A28E-4698-AFA2-4DD69996130C}" srcId="{FE836BE1-FD19-4447-9118-798A34966ED8}" destId="{C515BAAD-34F0-4723-91A1-8B890A9BD74A}" srcOrd="1" destOrd="0" parTransId="{B18591DC-1F4A-46F2-836E-3E59E24DD7BB}" sibTransId="{33AD9CAE-4553-421C-9165-7CF7222172DA}"/>
    <dgm:cxn modelId="{F2005A8F-1EB8-44F0-8D88-FD5FBCB7F992}" type="presOf" srcId="{B97A1833-1503-4B35-8A90-000FD9EC7E5B}" destId="{379E0E4B-DCD8-4E18-8E00-D54BB7E68A66}" srcOrd="0" destOrd="0" presId="urn:microsoft.com/office/officeart/2005/8/layout/lProcess3"/>
    <dgm:cxn modelId="{420C78DD-9EA2-4C23-8672-FB363BAC28F4}" srcId="{8FC3BE26-AA3F-4201-8F88-08BB9231D49B}" destId="{CA3B4A9E-7E5A-49DE-A8BD-0A4A40CE2911}" srcOrd="1" destOrd="0" parTransId="{9BB52C22-3FF6-4307-9862-8A4C3D887133}" sibTransId="{2964120B-DA89-408B-B36C-5378E010204D}"/>
    <dgm:cxn modelId="{DD417431-8273-43F1-B13B-9C9947543A08}" type="presOf" srcId="{CA3B4A9E-7E5A-49DE-A8BD-0A4A40CE2911}" destId="{9898D04F-239A-48ED-93C1-BFA13DFEAFA0}" srcOrd="0" destOrd="0" presId="urn:microsoft.com/office/officeart/2005/8/layout/lProcess3"/>
    <dgm:cxn modelId="{3C8AD4D5-0701-4F0E-936D-3A62E8057E75}" type="presOf" srcId="{8AF9D8A8-6B1D-4209-A210-D63D09F9CE1B}" destId="{0BED80E6-0A2C-45CC-A626-1934390F79A4}" srcOrd="0" destOrd="0" presId="urn:microsoft.com/office/officeart/2005/8/layout/lProcess3"/>
    <dgm:cxn modelId="{A891B05F-FB85-42C4-B06F-E3B4CA034F4C}" srcId="{8AF9D8A8-6B1D-4209-A210-D63D09F9CE1B}" destId="{52529112-13A4-4B91-A927-E92CC50F1244}" srcOrd="1" destOrd="0" parTransId="{E5AA8B87-6F89-4D7C-BF15-699D65279910}" sibTransId="{4A3C2F90-EE47-4E32-ACDD-8B25622D5E67}"/>
    <dgm:cxn modelId="{F98DEF9D-9E1D-4B4D-8677-F838FE707CB0}" srcId="{8FC3BE26-AA3F-4201-8F88-08BB9231D49B}" destId="{263B3376-FC24-4CF3-A19F-B4AF1696BB42}" srcOrd="0" destOrd="0" parTransId="{75D2D597-4A0E-4CB5-8244-ED0BFF9155E2}" sibTransId="{92DACE8A-E2B6-44F2-9E65-9B5519E8DBDC}"/>
    <dgm:cxn modelId="{EC92239E-28BA-4752-B991-6EAA97995CE2}" type="presOf" srcId="{601568B3-1BF0-4523-94AF-AD1F008B1796}" destId="{FB4456D7-381D-4CCA-9FC2-7830E4A42DD7}" srcOrd="0" destOrd="0" presId="urn:microsoft.com/office/officeart/2005/8/layout/lProcess3"/>
    <dgm:cxn modelId="{488E0192-27B9-48B7-BAEE-12CC87FFAFB7}" type="presOf" srcId="{35E79CBD-9E64-4DC9-9D6D-EE7D067BCF4E}" destId="{2D05EE8C-A442-417D-B449-97CA137C5E5D}" srcOrd="0" destOrd="0" presId="urn:microsoft.com/office/officeart/2005/8/layout/lProcess3"/>
    <dgm:cxn modelId="{A7005CA6-2CA2-4BB9-87AF-7DB1224EAD5E}" srcId="{CA3B4A9E-7E5A-49DE-A8BD-0A4A40CE2911}" destId="{287B6B37-D8E4-4D9A-9588-FE46E71ECBED}" srcOrd="1" destOrd="0" parTransId="{811BB78F-979C-483D-ADEB-0C3C7FCDFD4B}" sibTransId="{B8CE5F7B-A054-4E59-B631-A5AE084A7980}"/>
    <dgm:cxn modelId="{7984F579-8E8D-4805-9BDE-2B8FEB1E9F30}" type="presOf" srcId="{287B6B37-D8E4-4D9A-9588-FE46E71ECBED}" destId="{E8C98B4D-E9D9-49B3-96A2-601A2AA9BEB7}" srcOrd="0" destOrd="0" presId="urn:microsoft.com/office/officeart/2005/8/layout/lProcess3"/>
    <dgm:cxn modelId="{C6054843-AAE9-4178-AE59-D37B2D4D5F56}" srcId="{8AF9D8A8-6B1D-4209-A210-D63D09F9CE1B}" destId="{ACC531EE-EC85-40BD-AD00-9FD0F959C1DC}" srcOrd="0" destOrd="0" parTransId="{AC6DDBE6-E07A-45DD-A7BD-121F127E2BEF}" sibTransId="{E1850894-F04E-4BEA-8F89-E90597EDF564}"/>
    <dgm:cxn modelId="{CE566403-8470-42CF-ABCF-B14A41FE87F3}" type="presOf" srcId="{4A176449-141B-479A-B929-DCF4A65FEC81}" destId="{840F3C43-80B0-4D79-AFCA-21752733E2A0}" srcOrd="0" destOrd="0" presId="urn:microsoft.com/office/officeart/2005/8/layout/lProcess3"/>
    <dgm:cxn modelId="{DADC4DFD-8A19-4B6D-A0CE-B816A5587EC1}" type="presOf" srcId="{1AB9C5B3-06BA-4D02-B50D-F98D28B156F8}" destId="{2964C82A-014B-4413-831E-7F217F6D45C1}" srcOrd="0" destOrd="0" presId="urn:microsoft.com/office/officeart/2005/8/layout/lProcess3"/>
    <dgm:cxn modelId="{88E4E9C2-B8AB-4A65-82C3-629562CBB346}" type="presOf" srcId="{52529112-13A4-4B91-A927-E92CC50F1244}" destId="{6556787A-8397-455B-9425-DD612065831F}" srcOrd="0" destOrd="0" presId="urn:microsoft.com/office/officeart/2005/8/layout/lProcess3"/>
    <dgm:cxn modelId="{E54F53CF-9E9E-46E0-B7BA-C3C80DC66089}" srcId="{FE836BE1-FD19-4447-9118-798A34966ED8}" destId="{4A176449-141B-479A-B929-DCF4A65FEC81}" srcOrd="0" destOrd="0" parTransId="{25985EF2-E463-41AE-9562-B6376E81844F}" sibTransId="{2965B5F6-8550-43EC-811B-52D357EE9863}"/>
    <dgm:cxn modelId="{B312FEC6-9A37-4463-91AE-7DF5A07F12C7}" srcId="{DAEC4FBE-7F01-46F9-9FFD-DB6F43DF7B50}" destId="{1AB9C5B3-06BA-4D02-B50D-F98D28B156F8}" srcOrd="0" destOrd="0" parTransId="{B665DB08-59FF-4730-A094-20AF19DE911F}" sibTransId="{1D16677F-A465-4F3A-B2AD-5176601413A0}"/>
    <dgm:cxn modelId="{ACA9F8C4-48B8-4111-BD0A-F0AB50852F19}" type="presOf" srcId="{FE836BE1-FD19-4447-9118-798A34966ED8}" destId="{2C689742-CEC2-46C7-920C-CE545DCAFFEC}" srcOrd="0" destOrd="0" presId="urn:microsoft.com/office/officeart/2005/8/layout/lProcess3"/>
    <dgm:cxn modelId="{ED61DA3F-4721-4FB0-B44F-884C16A163FA}" srcId="{263B3376-FC24-4CF3-A19F-B4AF1696BB42}" destId="{601568B3-1BF0-4523-94AF-AD1F008B1796}" srcOrd="1" destOrd="0" parTransId="{61CE077E-5E83-4BD8-9502-7FD485E9F87A}" sibTransId="{BAA23940-D713-482E-B65A-AEE09A27D0A8}"/>
    <dgm:cxn modelId="{4F9E41DA-234D-436E-A134-2A4A69189B09}" type="presOf" srcId="{D4513488-7612-411E-BCB5-661B205CE11A}" destId="{5796E42A-8D46-4A0A-B7C3-4053EE74A9F3}" srcOrd="0" destOrd="0" presId="urn:microsoft.com/office/officeart/2005/8/layout/lProcess3"/>
    <dgm:cxn modelId="{230F8040-4F73-43E3-8D43-EDE2892C3EB4}" type="presOf" srcId="{8FC3BE26-AA3F-4201-8F88-08BB9231D49B}" destId="{3C167513-5576-4010-89B4-1FDF71284274}" srcOrd="0" destOrd="0" presId="urn:microsoft.com/office/officeart/2005/8/layout/lProcess3"/>
    <dgm:cxn modelId="{B6D58BC8-A5A9-49E9-9654-4ABF9F067318}" srcId="{263B3376-FC24-4CF3-A19F-B4AF1696BB42}" destId="{D4513488-7612-411E-BCB5-661B205CE11A}" srcOrd="0" destOrd="0" parTransId="{9CC956E8-45E7-451F-A39B-7D8B0F4DAD64}" sibTransId="{8CE3BE70-7F67-40DF-8AC1-75B0474EBA89}"/>
    <dgm:cxn modelId="{A91337FA-91F7-4F74-8481-376421FF282D}" type="presOf" srcId="{ACC531EE-EC85-40BD-AD00-9FD0F959C1DC}" destId="{EB39033D-4625-4E0C-A8E0-0AA1488478C0}" srcOrd="0" destOrd="0" presId="urn:microsoft.com/office/officeart/2005/8/layout/lProcess3"/>
    <dgm:cxn modelId="{6CE80417-C598-4EEF-904F-8C81102E0C35}" srcId="{8FC3BE26-AA3F-4201-8F88-08BB9231D49B}" destId="{FE836BE1-FD19-4447-9118-798A34966ED8}" srcOrd="2" destOrd="0" parTransId="{58615163-B90D-44D8-B084-699D42AD9C31}" sibTransId="{17F6A745-54E4-4375-9989-CFF40A2D8E23}"/>
    <dgm:cxn modelId="{5E4C7E6B-3B19-4376-8B5C-D013CBE1160E}" srcId="{CA3B4A9E-7E5A-49DE-A8BD-0A4A40CE2911}" destId="{35E79CBD-9E64-4DC9-9D6D-EE7D067BCF4E}" srcOrd="0" destOrd="0" parTransId="{8548C469-08CB-4B6A-B60E-1D5E32744CF6}" sibTransId="{7F9B0986-9D2B-46C8-89EC-1308015B52AC}"/>
    <dgm:cxn modelId="{5244ED68-5D03-4FD2-AF0B-1FFB44B29FD3}" type="presOf" srcId="{DAEC4FBE-7F01-46F9-9FFD-DB6F43DF7B50}" destId="{5443A911-D951-412A-95FC-170D98261F54}" srcOrd="0" destOrd="0" presId="urn:microsoft.com/office/officeart/2005/8/layout/lProcess3"/>
    <dgm:cxn modelId="{B2E76574-0D75-47F1-90F8-897A136B6C9A}" type="presOf" srcId="{263B3376-FC24-4CF3-A19F-B4AF1696BB42}" destId="{F0B94D1E-5143-4D0D-9AFB-30F16802195C}" srcOrd="0" destOrd="0" presId="urn:microsoft.com/office/officeart/2005/8/layout/lProcess3"/>
    <dgm:cxn modelId="{936C0B76-F1EE-426A-BA7D-D9B8D30CE6F8}" type="presOf" srcId="{C515BAAD-34F0-4723-91A1-8B890A9BD74A}" destId="{BF465CE3-96D2-4EDF-B178-6F8DE914646F}" srcOrd="0" destOrd="0" presId="urn:microsoft.com/office/officeart/2005/8/layout/lProcess3"/>
    <dgm:cxn modelId="{BA9D4E02-432A-448B-BCE4-92734E714B7C}" type="presParOf" srcId="{3C167513-5576-4010-89B4-1FDF71284274}" destId="{3F016D71-C699-440D-8F31-3A50B2E6B807}" srcOrd="0" destOrd="0" presId="urn:microsoft.com/office/officeart/2005/8/layout/lProcess3"/>
    <dgm:cxn modelId="{D59AFEC9-4089-4383-B8E4-D0C2BFD60328}" type="presParOf" srcId="{3F016D71-C699-440D-8F31-3A50B2E6B807}" destId="{F0B94D1E-5143-4D0D-9AFB-30F16802195C}" srcOrd="0" destOrd="0" presId="urn:microsoft.com/office/officeart/2005/8/layout/lProcess3"/>
    <dgm:cxn modelId="{0F93D403-938C-4451-81ED-C46922048EA4}" type="presParOf" srcId="{3F016D71-C699-440D-8F31-3A50B2E6B807}" destId="{9B61AB1E-B7B3-4E5A-A191-E12A121A8D05}" srcOrd="1" destOrd="0" presId="urn:microsoft.com/office/officeart/2005/8/layout/lProcess3"/>
    <dgm:cxn modelId="{54558AD6-4AF8-4655-91BE-A951F5642E6D}" type="presParOf" srcId="{3F016D71-C699-440D-8F31-3A50B2E6B807}" destId="{5796E42A-8D46-4A0A-B7C3-4053EE74A9F3}" srcOrd="2" destOrd="0" presId="urn:microsoft.com/office/officeart/2005/8/layout/lProcess3"/>
    <dgm:cxn modelId="{5E45A9EE-4EF5-4FFB-8399-239D6AA0BA57}" type="presParOf" srcId="{3F016D71-C699-440D-8F31-3A50B2E6B807}" destId="{E20DF81F-3086-4744-A309-4E4059415F00}" srcOrd="3" destOrd="0" presId="urn:microsoft.com/office/officeart/2005/8/layout/lProcess3"/>
    <dgm:cxn modelId="{584C3995-E881-481E-BF5A-9239DAB76056}" type="presParOf" srcId="{3F016D71-C699-440D-8F31-3A50B2E6B807}" destId="{FB4456D7-381D-4CCA-9FC2-7830E4A42DD7}" srcOrd="4" destOrd="0" presId="urn:microsoft.com/office/officeart/2005/8/layout/lProcess3"/>
    <dgm:cxn modelId="{21641268-8D1B-4B25-A863-AA7689D869B0}" type="presParOf" srcId="{3C167513-5576-4010-89B4-1FDF71284274}" destId="{D21366FC-8477-429A-952F-4D02252D22DC}" srcOrd="1" destOrd="0" presId="urn:microsoft.com/office/officeart/2005/8/layout/lProcess3"/>
    <dgm:cxn modelId="{2B779BEE-825E-4C49-9CD2-873E21B17848}" type="presParOf" srcId="{3C167513-5576-4010-89B4-1FDF71284274}" destId="{F5091C07-2FD0-40D2-9D2E-B9A513497EE4}" srcOrd="2" destOrd="0" presId="urn:microsoft.com/office/officeart/2005/8/layout/lProcess3"/>
    <dgm:cxn modelId="{ACCF6FF7-1DFE-4142-A9A1-1A11D7A7A88D}" type="presParOf" srcId="{F5091C07-2FD0-40D2-9D2E-B9A513497EE4}" destId="{9898D04F-239A-48ED-93C1-BFA13DFEAFA0}" srcOrd="0" destOrd="0" presId="urn:microsoft.com/office/officeart/2005/8/layout/lProcess3"/>
    <dgm:cxn modelId="{12D6F32B-64E5-4ED3-A5C6-28C844CD649B}" type="presParOf" srcId="{F5091C07-2FD0-40D2-9D2E-B9A513497EE4}" destId="{2A018A79-C388-4BD4-9272-B23E118CBD83}" srcOrd="1" destOrd="0" presId="urn:microsoft.com/office/officeart/2005/8/layout/lProcess3"/>
    <dgm:cxn modelId="{7DDEC072-EFDD-4F9C-85D3-D7A926CDA7A7}" type="presParOf" srcId="{F5091C07-2FD0-40D2-9D2E-B9A513497EE4}" destId="{2D05EE8C-A442-417D-B449-97CA137C5E5D}" srcOrd="2" destOrd="0" presId="urn:microsoft.com/office/officeart/2005/8/layout/lProcess3"/>
    <dgm:cxn modelId="{21D00E7E-2506-47FC-A147-B490AF84B9CC}" type="presParOf" srcId="{F5091C07-2FD0-40D2-9D2E-B9A513497EE4}" destId="{3B160EB3-D2DE-4CD9-98F9-69F36E5DC65C}" srcOrd="3" destOrd="0" presId="urn:microsoft.com/office/officeart/2005/8/layout/lProcess3"/>
    <dgm:cxn modelId="{2DE4CD0B-D225-4B7B-88C4-085B396851C7}" type="presParOf" srcId="{F5091C07-2FD0-40D2-9D2E-B9A513497EE4}" destId="{E8C98B4D-E9D9-49B3-96A2-601A2AA9BEB7}" srcOrd="4" destOrd="0" presId="urn:microsoft.com/office/officeart/2005/8/layout/lProcess3"/>
    <dgm:cxn modelId="{969CF47D-7ECF-4E38-BF17-24DA938948B5}" type="presParOf" srcId="{3C167513-5576-4010-89B4-1FDF71284274}" destId="{5278B075-A35E-4233-A6FE-C7E2FA91533A}" srcOrd="3" destOrd="0" presId="urn:microsoft.com/office/officeart/2005/8/layout/lProcess3"/>
    <dgm:cxn modelId="{52DA0F3C-09C3-473B-8765-5883158BE37E}" type="presParOf" srcId="{3C167513-5576-4010-89B4-1FDF71284274}" destId="{D6730EEE-8D8C-4C8B-AC91-C4402D7A6358}" srcOrd="4" destOrd="0" presId="urn:microsoft.com/office/officeart/2005/8/layout/lProcess3"/>
    <dgm:cxn modelId="{FD2897E4-FC73-4C52-9D2B-62514E329AC7}" type="presParOf" srcId="{D6730EEE-8D8C-4C8B-AC91-C4402D7A6358}" destId="{2C689742-CEC2-46C7-920C-CE545DCAFFEC}" srcOrd="0" destOrd="0" presId="urn:microsoft.com/office/officeart/2005/8/layout/lProcess3"/>
    <dgm:cxn modelId="{9F0E4F5F-8844-42D7-A94C-5D6A18F714BF}" type="presParOf" srcId="{D6730EEE-8D8C-4C8B-AC91-C4402D7A6358}" destId="{56FB581A-50F6-4B03-BDA6-1A8DA7DDFBC1}" srcOrd="1" destOrd="0" presId="urn:microsoft.com/office/officeart/2005/8/layout/lProcess3"/>
    <dgm:cxn modelId="{EBFD3772-0993-40D7-8103-A15443BE30B6}" type="presParOf" srcId="{D6730EEE-8D8C-4C8B-AC91-C4402D7A6358}" destId="{840F3C43-80B0-4D79-AFCA-21752733E2A0}" srcOrd="2" destOrd="0" presId="urn:microsoft.com/office/officeart/2005/8/layout/lProcess3"/>
    <dgm:cxn modelId="{7DFAA96F-E369-48E9-943F-1801897C8E99}" type="presParOf" srcId="{D6730EEE-8D8C-4C8B-AC91-C4402D7A6358}" destId="{DC8173D7-19F9-4ECD-8FAB-92ED8E3794A1}" srcOrd="3" destOrd="0" presId="urn:microsoft.com/office/officeart/2005/8/layout/lProcess3"/>
    <dgm:cxn modelId="{2AC6C44D-A3A6-4824-81E3-DD2615DD7742}" type="presParOf" srcId="{D6730EEE-8D8C-4C8B-AC91-C4402D7A6358}" destId="{BF465CE3-96D2-4EDF-B178-6F8DE914646F}" srcOrd="4" destOrd="0" presId="urn:microsoft.com/office/officeart/2005/8/layout/lProcess3"/>
    <dgm:cxn modelId="{59BA19F0-AD54-43A0-926C-933A8D744F1B}" type="presParOf" srcId="{3C167513-5576-4010-89B4-1FDF71284274}" destId="{C3EDA6A4-C634-4279-BA7B-3EF634DAEBBF}" srcOrd="5" destOrd="0" presId="urn:microsoft.com/office/officeart/2005/8/layout/lProcess3"/>
    <dgm:cxn modelId="{400B618F-92D5-4C02-AE44-B85763532554}" type="presParOf" srcId="{3C167513-5576-4010-89B4-1FDF71284274}" destId="{35D49D13-7F75-4AF8-89FE-BB75F46C1878}" srcOrd="6" destOrd="0" presId="urn:microsoft.com/office/officeart/2005/8/layout/lProcess3"/>
    <dgm:cxn modelId="{748E5CBD-31DE-4FFD-B532-A0246A122CF6}" type="presParOf" srcId="{35D49D13-7F75-4AF8-89FE-BB75F46C1878}" destId="{0BED80E6-0A2C-45CC-A626-1934390F79A4}" srcOrd="0" destOrd="0" presId="urn:microsoft.com/office/officeart/2005/8/layout/lProcess3"/>
    <dgm:cxn modelId="{4ADE35B3-A6EE-40B8-B59A-745E0BEBB280}" type="presParOf" srcId="{35D49D13-7F75-4AF8-89FE-BB75F46C1878}" destId="{51712805-CC40-4250-B9A0-FF2BA3F656B6}" srcOrd="1" destOrd="0" presId="urn:microsoft.com/office/officeart/2005/8/layout/lProcess3"/>
    <dgm:cxn modelId="{13B965CC-CEBB-4652-9F15-EEAEB535578A}" type="presParOf" srcId="{35D49D13-7F75-4AF8-89FE-BB75F46C1878}" destId="{EB39033D-4625-4E0C-A8E0-0AA1488478C0}" srcOrd="2" destOrd="0" presId="urn:microsoft.com/office/officeart/2005/8/layout/lProcess3"/>
    <dgm:cxn modelId="{C91F8DA7-0F6A-4008-B437-DA425A521978}" type="presParOf" srcId="{35D49D13-7F75-4AF8-89FE-BB75F46C1878}" destId="{618B46DE-E743-4377-BE38-89F932E9FC4A}" srcOrd="3" destOrd="0" presId="urn:microsoft.com/office/officeart/2005/8/layout/lProcess3"/>
    <dgm:cxn modelId="{F7CC5C17-57FA-41D7-A879-3146FEFABCF4}" type="presParOf" srcId="{35D49D13-7F75-4AF8-89FE-BB75F46C1878}" destId="{6556787A-8397-455B-9425-DD612065831F}" srcOrd="4" destOrd="0" presId="urn:microsoft.com/office/officeart/2005/8/layout/lProcess3"/>
    <dgm:cxn modelId="{36F12727-E2D7-4A78-812F-E98F2403DB4F}" type="presParOf" srcId="{3C167513-5576-4010-89B4-1FDF71284274}" destId="{D96E175E-115B-474D-8F20-5F2C8C05A717}" srcOrd="7" destOrd="0" presId="urn:microsoft.com/office/officeart/2005/8/layout/lProcess3"/>
    <dgm:cxn modelId="{5F4B9AF5-026E-458D-B5E5-A7170580E20B}" type="presParOf" srcId="{3C167513-5576-4010-89B4-1FDF71284274}" destId="{963843BA-DEDB-4C45-9607-15A1B22F4494}" srcOrd="8" destOrd="0" presId="urn:microsoft.com/office/officeart/2005/8/layout/lProcess3"/>
    <dgm:cxn modelId="{C653030A-37F4-4E27-B811-E3B0E5EA3E29}" type="presParOf" srcId="{963843BA-DEDB-4C45-9607-15A1B22F4494}" destId="{5443A911-D951-412A-95FC-170D98261F54}" srcOrd="0" destOrd="0" presId="urn:microsoft.com/office/officeart/2005/8/layout/lProcess3"/>
    <dgm:cxn modelId="{BBA987B5-79C4-4211-A516-7F771BF7EBB4}" type="presParOf" srcId="{963843BA-DEDB-4C45-9607-15A1B22F4494}" destId="{ABC0411E-6314-45A9-BC78-3DE9B3942E35}" srcOrd="1" destOrd="0" presId="urn:microsoft.com/office/officeart/2005/8/layout/lProcess3"/>
    <dgm:cxn modelId="{70701B7F-58CB-4E1A-83FD-EEABBB64998B}" type="presParOf" srcId="{963843BA-DEDB-4C45-9607-15A1B22F4494}" destId="{2964C82A-014B-4413-831E-7F217F6D45C1}" srcOrd="2" destOrd="0" presId="urn:microsoft.com/office/officeart/2005/8/layout/lProcess3"/>
    <dgm:cxn modelId="{26BEF746-464F-4230-9EE3-EA3BD47F05DD}" type="presParOf" srcId="{963843BA-DEDB-4C45-9607-15A1B22F4494}" destId="{3ECA86C2-C3B6-4C91-9773-FC1C8095B6C1}" srcOrd="3" destOrd="0" presId="urn:microsoft.com/office/officeart/2005/8/layout/lProcess3"/>
    <dgm:cxn modelId="{C8A96565-4E7B-48D9-B1FA-3575520AC77F}" type="presParOf" srcId="{963843BA-DEDB-4C45-9607-15A1B22F4494}" destId="{379E0E4B-DCD8-4E18-8E00-D54BB7E68A6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5BB1E-8D7D-4B17-B166-708719B4BDD2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895FF254-0387-4E1E-A2F1-B1CA41635B0B}">
      <dgm:prSet phldrT="[Text]" custT="1"/>
      <dgm:spPr/>
      <dgm:t>
        <a:bodyPr/>
        <a:lstStyle/>
        <a:p>
          <a:r>
            <a:rPr lang="en-US" sz="1400" dirty="0" smtClean="0"/>
            <a:t>Machine Learning / Pattern Recognition</a:t>
          </a:r>
        </a:p>
      </dgm:t>
    </dgm:pt>
    <dgm:pt modelId="{1B9E83CD-7690-4EEC-9B4D-05287A0C2B46}" type="parTrans" cxnId="{033283D8-113D-4D82-B210-972286A4EA4E}">
      <dgm:prSet/>
      <dgm:spPr/>
      <dgm:t>
        <a:bodyPr/>
        <a:lstStyle/>
        <a:p>
          <a:endParaRPr lang="en-US"/>
        </a:p>
      </dgm:t>
    </dgm:pt>
    <dgm:pt modelId="{6DD63CEC-421A-43B7-81B1-6395BB246C96}" type="sibTrans" cxnId="{033283D8-113D-4D82-B210-972286A4EA4E}">
      <dgm:prSet/>
      <dgm:spPr/>
      <dgm:t>
        <a:bodyPr/>
        <a:lstStyle/>
        <a:p>
          <a:endParaRPr lang="en-US"/>
        </a:p>
      </dgm:t>
    </dgm:pt>
    <dgm:pt modelId="{D1AE4C5B-299F-48F0-8564-90805C2ACC40}">
      <dgm:prSet phldrT="[Text]" custT="1"/>
      <dgm:spPr/>
      <dgm:t>
        <a:bodyPr/>
        <a:lstStyle/>
        <a:p>
          <a:r>
            <a:rPr lang="en-US" sz="1400" dirty="0" smtClean="0"/>
            <a:t>Actuarial Science / Statistics</a:t>
          </a:r>
          <a:endParaRPr lang="en-US" sz="1400" dirty="0"/>
        </a:p>
      </dgm:t>
    </dgm:pt>
    <dgm:pt modelId="{E0AA7B8F-0D5B-41D9-B30E-04708FD60399}" type="parTrans" cxnId="{7F4D6F50-1469-427D-A767-9C28FD2C10B9}">
      <dgm:prSet/>
      <dgm:spPr/>
      <dgm:t>
        <a:bodyPr/>
        <a:lstStyle/>
        <a:p>
          <a:endParaRPr lang="en-US"/>
        </a:p>
      </dgm:t>
    </dgm:pt>
    <dgm:pt modelId="{D3BC4F7C-DCF7-4698-AEDC-41708186554D}" type="sibTrans" cxnId="{7F4D6F50-1469-427D-A767-9C28FD2C10B9}">
      <dgm:prSet/>
      <dgm:spPr/>
      <dgm:t>
        <a:bodyPr/>
        <a:lstStyle/>
        <a:p>
          <a:endParaRPr lang="en-US"/>
        </a:p>
      </dgm:t>
    </dgm:pt>
    <dgm:pt modelId="{44366D55-A798-45BC-BD41-D75420F47E0C}">
      <dgm:prSet phldrT="[Text]" custT="1"/>
      <dgm:spPr/>
      <dgm:t>
        <a:bodyPr/>
        <a:lstStyle/>
        <a:p>
          <a:r>
            <a:rPr lang="en-US" sz="1400" dirty="0" smtClean="0"/>
            <a:t>Algorithms / Modeling</a:t>
          </a:r>
          <a:endParaRPr lang="en-US" sz="1400" dirty="0"/>
        </a:p>
      </dgm:t>
    </dgm:pt>
    <dgm:pt modelId="{FEFEF718-37B6-4A0D-8C22-13954119BC89}" type="parTrans" cxnId="{9CEC4639-C00A-4DE0-8213-EDDEBB8B6BCD}">
      <dgm:prSet/>
      <dgm:spPr/>
      <dgm:t>
        <a:bodyPr/>
        <a:lstStyle/>
        <a:p>
          <a:endParaRPr lang="en-US"/>
        </a:p>
      </dgm:t>
    </dgm:pt>
    <dgm:pt modelId="{30EA3070-00D9-406D-B569-B366DC4AF1B4}" type="sibTrans" cxnId="{9CEC4639-C00A-4DE0-8213-EDDEBB8B6BCD}">
      <dgm:prSet/>
      <dgm:spPr/>
      <dgm:t>
        <a:bodyPr/>
        <a:lstStyle/>
        <a:p>
          <a:endParaRPr lang="en-US"/>
        </a:p>
      </dgm:t>
    </dgm:pt>
    <dgm:pt modelId="{3630F0DE-D632-4E5C-BCBB-BDBA7D90D410}" type="pres">
      <dgm:prSet presAssocID="{BC45BB1E-8D7D-4B17-B166-708719B4BD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EF9FE2-A30D-49E7-866C-0EC9B355EB75}" type="pres">
      <dgm:prSet presAssocID="{895FF254-0387-4E1E-A2F1-B1CA41635B0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D524F-B5A9-4DFA-A8DB-E608BEA1D17D}" type="pres">
      <dgm:prSet presAssocID="{895FF254-0387-4E1E-A2F1-B1CA41635B0B}" presName="gear1srcNode" presStyleLbl="node1" presStyleIdx="0" presStyleCnt="3"/>
      <dgm:spPr/>
      <dgm:t>
        <a:bodyPr/>
        <a:lstStyle/>
        <a:p>
          <a:endParaRPr lang="en-US"/>
        </a:p>
      </dgm:t>
    </dgm:pt>
    <dgm:pt modelId="{C3276A0D-6A92-4258-A2F5-F7003DD8A9EB}" type="pres">
      <dgm:prSet presAssocID="{895FF254-0387-4E1E-A2F1-B1CA41635B0B}" presName="gear1dstNode" presStyleLbl="node1" presStyleIdx="0" presStyleCnt="3"/>
      <dgm:spPr/>
      <dgm:t>
        <a:bodyPr/>
        <a:lstStyle/>
        <a:p>
          <a:endParaRPr lang="en-US"/>
        </a:p>
      </dgm:t>
    </dgm:pt>
    <dgm:pt modelId="{05DBBF6B-104D-4701-BCC1-A5A121BEEE77}" type="pres">
      <dgm:prSet presAssocID="{D1AE4C5B-299F-48F0-8564-90805C2ACC4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65CC4-5ED2-4132-A3CA-B2524733B61F}" type="pres">
      <dgm:prSet presAssocID="{D1AE4C5B-299F-48F0-8564-90805C2ACC40}" presName="gear2srcNode" presStyleLbl="node1" presStyleIdx="1" presStyleCnt="3"/>
      <dgm:spPr/>
      <dgm:t>
        <a:bodyPr/>
        <a:lstStyle/>
        <a:p>
          <a:endParaRPr lang="en-US"/>
        </a:p>
      </dgm:t>
    </dgm:pt>
    <dgm:pt modelId="{E486C949-730F-410F-843A-1E0665D3CEEE}" type="pres">
      <dgm:prSet presAssocID="{D1AE4C5B-299F-48F0-8564-90805C2ACC40}" presName="gear2dstNode" presStyleLbl="node1" presStyleIdx="1" presStyleCnt="3"/>
      <dgm:spPr/>
      <dgm:t>
        <a:bodyPr/>
        <a:lstStyle/>
        <a:p>
          <a:endParaRPr lang="en-US"/>
        </a:p>
      </dgm:t>
    </dgm:pt>
    <dgm:pt modelId="{7D406433-6820-45B5-92C9-9E5820A6FC09}" type="pres">
      <dgm:prSet presAssocID="{44366D55-A798-45BC-BD41-D75420F47E0C}" presName="gear3" presStyleLbl="node1" presStyleIdx="2" presStyleCnt="3"/>
      <dgm:spPr/>
      <dgm:t>
        <a:bodyPr/>
        <a:lstStyle/>
        <a:p>
          <a:endParaRPr lang="en-US"/>
        </a:p>
      </dgm:t>
    </dgm:pt>
    <dgm:pt modelId="{34A96975-34A6-4BE2-8362-F524FFD59E19}" type="pres">
      <dgm:prSet presAssocID="{44366D55-A798-45BC-BD41-D75420F47E0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1CAD-C2E6-4999-99C2-72477A3A0110}" type="pres">
      <dgm:prSet presAssocID="{44366D55-A798-45BC-BD41-D75420F47E0C}" presName="gear3srcNode" presStyleLbl="node1" presStyleIdx="2" presStyleCnt="3"/>
      <dgm:spPr/>
      <dgm:t>
        <a:bodyPr/>
        <a:lstStyle/>
        <a:p>
          <a:endParaRPr lang="en-US"/>
        </a:p>
      </dgm:t>
    </dgm:pt>
    <dgm:pt modelId="{77E9DF7D-425C-438A-9E0D-BA304050D27D}" type="pres">
      <dgm:prSet presAssocID="{44366D55-A798-45BC-BD41-D75420F47E0C}" presName="gear3dstNode" presStyleLbl="node1" presStyleIdx="2" presStyleCnt="3"/>
      <dgm:spPr/>
      <dgm:t>
        <a:bodyPr/>
        <a:lstStyle/>
        <a:p>
          <a:endParaRPr lang="en-US"/>
        </a:p>
      </dgm:t>
    </dgm:pt>
    <dgm:pt modelId="{886DAF41-9179-4EEE-8C43-D597D25AFEF5}" type="pres">
      <dgm:prSet presAssocID="{6DD63CEC-421A-43B7-81B1-6395BB246C96}" presName="connector1" presStyleLbl="sibTrans2D1" presStyleIdx="0" presStyleCnt="3" custAng="7436587" custLinFactNeighborX="-2502" custLinFactNeighborY="2368"/>
      <dgm:spPr/>
      <dgm:t>
        <a:bodyPr/>
        <a:lstStyle/>
        <a:p>
          <a:endParaRPr lang="en-US"/>
        </a:p>
      </dgm:t>
    </dgm:pt>
    <dgm:pt modelId="{91F943AC-7B51-4571-82CE-645857B644FF}" type="pres">
      <dgm:prSet presAssocID="{D3BC4F7C-DCF7-4698-AEDC-41708186554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E68AFD6-D812-49C3-A8F0-BD1BBD87D868}" type="pres">
      <dgm:prSet presAssocID="{30EA3070-00D9-406D-B569-B366DC4AF1B4}" presName="connector3" presStyleLbl="sibTrans2D1" presStyleIdx="2" presStyleCnt="3" custAng="6910731"/>
      <dgm:spPr/>
      <dgm:t>
        <a:bodyPr/>
        <a:lstStyle/>
        <a:p>
          <a:endParaRPr lang="en-US"/>
        </a:p>
      </dgm:t>
    </dgm:pt>
  </dgm:ptLst>
  <dgm:cxnLst>
    <dgm:cxn modelId="{9CEC4639-C00A-4DE0-8213-EDDEBB8B6BCD}" srcId="{BC45BB1E-8D7D-4B17-B166-708719B4BDD2}" destId="{44366D55-A798-45BC-BD41-D75420F47E0C}" srcOrd="2" destOrd="0" parTransId="{FEFEF718-37B6-4A0D-8C22-13954119BC89}" sibTransId="{30EA3070-00D9-406D-B569-B366DC4AF1B4}"/>
    <dgm:cxn modelId="{033283D8-113D-4D82-B210-972286A4EA4E}" srcId="{BC45BB1E-8D7D-4B17-B166-708719B4BDD2}" destId="{895FF254-0387-4E1E-A2F1-B1CA41635B0B}" srcOrd="0" destOrd="0" parTransId="{1B9E83CD-7690-4EEC-9B4D-05287A0C2B46}" sibTransId="{6DD63CEC-421A-43B7-81B1-6395BB246C96}"/>
    <dgm:cxn modelId="{E0264596-F42F-442E-A648-FAF247B22A3E}" type="presOf" srcId="{D3BC4F7C-DCF7-4698-AEDC-41708186554D}" destId="{91F943AC-7B51-4571-82CE-645857B644FF}" srcOrd="0" destOrd="0" presId="urn:microsoft.com/office/officeart/2005/8/layout/gear1"/>
    <dgm:cxn modelId="{07A5DF6D-6D78-44DD-BE93-B2B984555ECA}" type="presOf" srcId="{BC45BB1E-8D7D-4B17-B166-708719B4BDD2}" destId="{3630F0DE-D632-4E5C-BCBB-BDBA7D90D410}" srcOrd="0" destOrd="0" presId="urn:microsoft.com/office/officeart/2005/8/layout/gear1"/>
    <dgm:cxn modelId="{C0521D1D-A8C0-4A37-8F44-9CDA853FF93A}" type="presOf" srcId="{30EA3070-00D9-406D-B569-B366DC4AF1B4}" destId="{8E68AFD6-D812-49C3-A8F0-BD1BBD87D868}" srcOrd="0" destOrd="0" presId="urn:microsoft.com/office/officeart/2005/8/layout/gear1"/>
    <dgm:cxn modelId="{7F4D6F50-1469-427D-A767-9C28FD2C10B9}" srcId="{BC45BB1E-8D7D-4B17-B166-708719B4BDD2}" destId="{D1AE4C5B-299F-48F0-8564-90805C2ACC40}" srcOrd="1" destOrd="0" parTransId="{E0AA7B8F-0D5B-41D9-B30E-04708FD60399}" sibTransId="{D3BC4F7C-DCF7-4698-AEDC-41708186554D}"/>
    <dgm:cxn modelId="{5D917BFB-AA4D-4334-A3AF-F2D1A7B31EC5}" type="presOf" srcId="{44366D55-A798-45BC-BD41-D75420F47E0C}" destId="{B7AD1CAD-C2E6-4999-99C2-72477A3A0110}" srcOrd="2" destOrd="0" presId="urn:microsoft.com/office/officeart/2005/8/layout/gear1"/>
    <dgm:cxn modelId="{9F34C96A-D995-456C-971A-191BC76580DC}" type="presOf" srcId="{D1AE4C5B-299F-48F0-8564-90805C2ACC40}" destId="{22165CC4-5ED2-4132-A3CA-B2524733B61F}" srcOrd="1" destOrd="0" presId="urn:microsoft.com/office/officeart/2005/8/layout/gear1"/>
    <dgm:cxn modelId="{A2527941-6503-4A75-9011-A1394397FD23}" type="presOf" srcId="{44366D55-A798-45BC-BD41-D75420F47E0C}" destId="{7D406433-6820-45B5-92C9-9E5820A6FC09}" srcOrd="0" destOrd="0" presId="urn:microsoft.com/office/officeart/2005/8/layout/gear1"/>
    <dgm:cxn modelId="{660CA95A-8DB5-4957-A6E0-6D53E16BBFBF}" type="presOf" srcId="{D1AE4C5B-299F-48F0-8564-90805C2ACC40}" destId="{05DBBF6B-104D-4701-BCC1-A5A121BEEE77}" srcOrd="0" destOrd="0" presId="urn:microsoft.com/office/officeart/2005/8/layout/gear1"/>
    <dgm:cxn modelId="{C5E104BE-7F43-44C2-85AB-8D8AB4E7AC17}" type="presOf" srcId="{44366D55-A798-45BC-BD41-D75420F47E0C}" destId="{77E9DF7D-425C-438A-9E0D-BA304050D27D}" srcOrd="3" destOrd="0" presId="urn:microsoft.com/office/officeart/2005/8/layout/gear1"/>
    <dgm:cxn modelId="{D030EA48-F355-45AD-B713-40AD2E330C6A}" type="presOf" srcId="{895FF254-0387-4E1E-A2F1-B1CA41635B0B}" destId="{C3276A0D-6A92-4258-A2F5-F7003DD8A9EB}" srcOrd="2" destOrd="0" presId="urn:microsoft.com/office/officeart/2005/8/layout/gear1"/>
    <dgm:cxn modelId="{2B051280-6DA8-4F95-AA27-1BF0C06DDF50}" type="presOf" srcId="{44366D55-A798-45BC-BD41-D75420F47E0C}" destId="{34A96975-34A6-4BE2-8362-F524FFD59E19}" srcOrd="1" destOrd="0" presId="urn:microsoft.com/office/officeart/2005/8/layout/gear1"/>
    <dgm:cxn modelId="{D561D912-108B-4036-B299-3C04AD106CAF}" type="presOf" srcId="{D1AE4C5B-299F-48F0-8564-90805C2ACC40}" destId="{E486C949-730F-410F-843A-1E0665D3CEEE}" srcOrd="2" destOrd="0" presId="urn:microsoft.com/office/officeart/2005/8/layout/gear1"/>
    <dgm:cxn modelId="{C183E88E-8C7D-4BD4-BA55-676E5DB3DDF6}" type="presOf" srcId="{6DD63CEC-421A-43B7-81B1-6395BB246C96}" destId="{886DAF41-9179-4EEE-8C43-D597D25AFEF5}" srcOrd="0" destOrd="0" presId="urn:microsoft.com/office/officeart/2005/8/layout/gear1"/>
    <dgm:cxn modelId="{798A90B4-6873-4144-BFD1-C59A183D2DAD}" type="presOf" srcId="{895FF254-0387-4E1E-A2F1-B1CA41635B0B}" destId="{B5ED524F-B5A9-4DFA-A8DB-E608BEA1D17D}" srcOrd="1" destOrd="0" presId="urn:microsoft.com/office/officeart/2005/8/layout/gear1"/>
    <dgm:cxn modelId="{F0AABEED-3B3F-404B-8E86-2F0EF0AF14CA}" type="presOf" srcId="{895FF254-0387-4E1E-A2F1-B1CA41635B0B}" destId="{C9EF9FE2-A30D-49E7-866C-0EC9B355EB75}" srcOrd="0" destOrd="0" presId="urn:microsoft.com/office/officeart/2005/8/layout/gear1"/>
    <dgm:cxn modelId="{42244124-2914-40B4-9E9B-A3AF692B5134}" type="presParOf" srcId="{3630F0DE-D632-4E5C-BCBB-BDBA7D90D410}" destId="{C9EF9FE2-A30D-49E7-866C-0EC9B355EB75}" srcOrd="0" destOrd="0" presId="urn:microsoft.com/office/officeart/2005/8/layout/gear1"/>
    <dgm:cxn modelId="{D0F7FB9E-F50B-43FB-91A7-36048CDAFF3B}" type="presParOf" srcId="{3630F0DE-D632-4E5C-BCBB-BDBA7D90D410}" destId="{B5ED524F-B5A9-4DFA-A8DB-E608BEA1D17D}" srcOrd="1" destOrd="0" presId="urn:microsoft.com/office/officeart/2005/8/layout/gear1"/>
    <dgm:cxn modelId="{16214590-89E9-4033-B036-8920CEB70063}" type="presParOf" srcId="{3630F0DE-D632-4E5C-BCBB-BDBA7D90D410}" destId="{C3276A0D-6A92-4258-A2F5-F7003DD8A9EB}" srcOrd="2" destOrd="0" presId="urn:microsoft.com/office/officeart/2005/8/layout/gear1"/>
    <dgm:cxn modelId="{31B456BA-C4C7-4EF8-8B54-73B8165FF0AC}" type="presParOf" srcId="{3630F0DE-D632-4E5C-BCBB-BDBA7D90D410}" destId="{05DBBF6B-104D-4701-BCC1-A5A121BEEE77}" srcOrd="3" destOrd="0" presId="urn:microsoft.com/office/officeart/2005/8/layout/gear1"/>
    <dgm:cxn modelId="{9478A627-5377-431E-900E-17382C928673}" type="presParOf" srcId="{3630F0DE-D632-4E5C-BCBB-BDBA7D90D410}" destId="{22165CC4-5ED2-4132-A3CA-B2524733B61F}" srcOrd="4" destOrd="0" presId="urn:microsoft.com/office/officeart/2005/8/layout/gear1"/>
    <dgm:cxn modelId="{83114B62-3B7B-45D5-9692-05207D9B595C}" type="presParOf" srcId="{3630F0DE-D632-4E5C-BCBB-BDBA7D90D410}" destId="{E486C949-730F-410F-843A-1E0665D3CEEE}" srcOrd="5" destOrd="0" presId="urn:microsoft.com/office/officeart/2005/8/layout/gear1"/>
    <dgm:cxn modelId="{EAA1D5A4-C458-466A-9055-1CF2BD861FC7}" type="presParOf" srcId="{3630F0DE-D632-4E5C-BCBB-BDBA7D90D410}" destId="{7D406433-6820-45B5-92C9-9E5820A6FC09}" srcOrd="6" destOrd="0" presId="urn:microsoft.com/office/officeart/2005/8/layout/gear1"/>
    <dgm:cxn modelId="{2FCE0449-E010-47BF-A3DF-AA13823CCE0F}" type="presParOf" srcId="{3630F0DE-D632-4E5C-BCBB-BDBA7D90D410}" destId="{34A96975-34A6-4BE2-8362-F524FFD59E19}" srcOrd="7" destOrd="0" presId="urn:microsoft.com/office/officeart/2005/8/layout/gear1"/>
    <dgm:cxn modelId="{9669E97E-78FC-4AC8-AF8D-9D3B1F867CF5}" type="presParOf" srcId="{3630F0DE-D632-4E5C-BCBB-BDBA7D90D410}" destId="{B7AD1CAD-C2E6-4999-99C2-72477A3A0110}" srcOrd="8" destOrd="0" presId="urn:microsoft.com/office/officeart/2005/8/layout/gear1"/>
    <dgm:cxn modelId="{81E1C45D-253F-4A3E-9072-1A4F9B984698}" type="presParOf" srcId="{3630F0DE-D632-4E5C-BCBB-BDBA7D90D410}" destId="{77E9DF7D-425C-438A-9E0D-BA304050D27D}" srcOrd="9" destOrd="0" presId="urn:microsoft.com/office/officeart/2005/8/layout/gear1"/>
    <dgm:cxn modelId="{B34AB0A9-6D63-4653-8874-09A8E375AF26}" type="presParOf" srcId="{3630F0DE-D632-4E5C-BCBB-BDBA7D90D410}" destId="{886DAF41-9179-4EEE-8C43-D597D25AFEF5}" srcOrd="10" destOrd="0" presId="urn:microsoft.com/office/officeart/2005/8/layout/gear1"/>
    <dgm:cxn modelId="{B91C09F0-E411-42E7-8AE5-2C23BC48E92F}" type="presParOf" srcId="{3630F0DE-D632-4E5C-BCBB-BDBA7D90D410}" destId="{91F943AC-7B51-4571-82CE-645857B644FF}" srcOrd="11" destOrd="0" presId="urn:microsoft.com/office/officeart/2005/8/layout/gear1"/>
    <dgm:cxn modelId="{A4B09161-DFE5-4472-A8BC-67C6E9414A8A}" type="presParOf" srcId="{3630F0DE-D632-4E5C-BCBB-BDBA7D90D410}" destId="{8E68AFD6-D812-49C3-A8F0-BD1BBD87D868}" srcOrd="12" destOrd="0" presId="urn:microsoft.com/office/officeart/2005/8/layout/gear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6C393-43CA-4DCC-A703-B8AC6743A53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B073105-9E6E-42F1-A096-CCBA8FA63F4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New Players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DC04205-42B6-4A3D-A68C-743F6B71C84F}" type="parTrans" cxnId="{D0C0D012-9C73-45AE-807B-66BCD34DAB7C}">
      <dgm:prSet/>
      <dgm:spPr/>
      <dgm:t>
        <a:bodyPr/>
        <a:lstStyle/>
        <a:p>
          <a:endParaRPr lang="en-US"/>
        </a:p>
      </dgm:t>
    </dgm:pt>
    <dgm:pt modelId="{127B9DF9-9AB4-4439-AE23-C98715B7EDB7}" type="sibTrans" cxnId="{D0C0D012-9C73-45AE-807B-66BCD34DAB7C}">
      <dgm:prSet/>
      <dgm:spPr/>
      <dgm:t>
        <a:bodyPr/>
        <a:lstStyle/>
        <a:p>
          <a:endParaRPr lang="en-US"/>
        </a:p>
      </dgm:t>
    </dgm:pt>
    <dgm:pt modelId="{A4B101A0-D155-4D80-82AD-7AD55A7B76C8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Improved Algorithms and Techniques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9C28E04-351B-4830-9651-D43AC3E957FE}" type="parTrans" cxnId="{B2A8E815-A0D8-44D7-8E79-D82DF569C875}">
      <dgm:prSet/>
      <dgm:spPr/>
      <dgm:t>
        <a:bodyPr/>
        <a:lstStyle/>
        <a:p>
          <a:endParaRPr lang="en-US"/>
        </a:p>
      </dgm:t>
    </dgm:pt>
    <dgm:pt modelId="{37A32559-4CA4-4ADD-80B1-1238F126F315}" type="sibTrans" cxnId="{B2A8E815-A0D8-44D7-8E79-D82DF569C875}">
      <dgm:prSet/>
      <dgm:spPr/>
      <dgm:t>
        <a:bodyPr/>
        <a:lstStyle/>
        <a:p>
          <a:endParaRPr lang="en-US"/>
        </a:p>
      </dgm:t>
    </dgm:pt>
    <dgm:pt modelId="{FA25C18D-E6BB-4B03-A3C9-FB1B4852F61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More Powerful Hardware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76554A-02C2-4AA8-94D3-8D3BA86FDEF8}" type="parTrans" cxnId="{0C1F891A-BE56-4B78-A129-4D00C19A1AB5}">
      <dgm:prSet/>
      <dgm:spPr/>
      <dgm:t>
        <a:bodyPr/>
        <a:lstStyle/>
        <a:p>
          <a:endParaRPr lang="en-US"/>
        </a:p>
      </dgm:t>
    </dgm:pt>
    <dgm:pt modelId="{857AFA8B-0D9E-4BED-9E58-06C6A9F73C7F}" type="sibTrans" cxnId="{0C1F891A-BE56-4B78-A129-4D00C19A1AB5}">
      <dgm:prSet/>
      <dgm:spPr/>
      <dgm:t>
        <a:bodyPr/>
        <a:lstStyle/>
        <a:p>
          <a:endParaRPr lang="en-US"/>
        </a:p>
      </dgm:t>
    </dgm:pt>
    <dgm:pt modelId="{B2C88686-AD2F-479E-9A44-0158E897A9A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Vastly Improved Software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C06768-D446-4326-8B0D-BECD9FA1D4AF}" type="parTrans" cxnId="{356EB1DE-3A69-448A-9587-A05E0D8A16F9}">
      <dgm:prSet/>
      <dgm:spPr/>
      <dgm:t>
        <a:bodyPr/>
        <a:lstStyle/>
        <a:p>
          <a:endParaRPr lang="en-US"/>
        </a:p>
      </dgm:t>
    </dgm:pt>
    <dgm:pt modelId="{A8F7C1CC-83BB-4118-8A8A-F545D9F3EDF2}" type="sibTrans" cxnId="{356EB1DE-3A69-448A-9587-A05E0D8A16F9}">
      <dgm:prSet/>
      <dgm:spPr/>
      <dgm:t>
        <a:bodyPr/>
        <a:lstStyle/>
        <a:p>
          <a:endParaRPr lang="en-US"/>
        </a:p>
      </dgm:t>
    </dgm:pt>
    <dgm:pt modelId="{33E56C49-EA76-4922-919A-5CC1960488AB}" type="pres">
      <dgm:prSet presAssocID="{E806C393-43CA-4DCC-A703-B8AC6743A53E}" presName="arrowDiagram" presStyleCnt="0">
        <dgm:presLayoutVars>
          <dgm:chMax val="5"/>
          <dgm:dir/>
          <dgm:resizeHandles val="exact"/>
        </dgm:presLayoutVars>
      </dgm:prSet>
      <dgm:spPr/>
    </dgm:pt>
    <dgm:pt modelId="{27EBBA85-0E27-4172-934C-B7616EB015E6}" type="pres">
      <dgm:prSet presAssocID="{E806C393-43CA-4DCC-A703-B8AC6743A53E}" presName="arrow" presStyleLbl="bgShp" presStyleIdx="0" presStyleCnt="1"/>
      <dgm:spPr/>
    </dgm:pt>
    <dgm:pt modelId="{0303406E-60A8-47D0-8A2B-18A5391123D1}" type="pres">
      <dgm:prSet presAssocID="{E806C393-43CA-4DCC-A703-B8AC6743A53E}" presName="arrowDiagram4" presStyleCnt="0"/>
      <dgm:spPr/>
    </dgm:pt>
    <dgm:pt modelId="{FF9A65C1-C7E5-40CF-AA01-AAD66BBE0C76}" type="pres">
      <dgm:prSet presAssocID="{7B073105-9E6E-42F1-A096-CCBA8FA63F46}" presName="bullet4a" presStyleLbl="node1" presStyleIdx="0" presStyleCnt="4"/>
      <dgm:spPr/>
    </dgm:pt>
    <dgm:pt modelId="{6BCB1E6C-ED74-4146-B7CE-3A46C93EBD59}" type="pres">
      <dgm:prSet presAssocID="{7B073105-9E6E-42F1-A096-CCBA8FA63F4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464E5-7A1A-4A63-8036-AC06AD82FD4F}" type="pres">
      <dgm:prSet presAssocID="{A4B101A0-D155-4D80-82AD-7AD55A7B76C8}" presName="bullet4b" presStyleLbl="node1" presStyleIdx="1" presStyleCnt="4"/>
      <dgm:spPr/>
    </dgm:pt>
    <dgm:pt modelId="{6768A348-19AA-4C57-A90A-FDE3EDCB66EC}" type="pres">
      <dgm:prSet presAssocID="{A4B101A0-D155-4D80-82AD-7AD55A7B76C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75764-F335-4F68-9C96-A35B3BA4E975}" type="pres">
      <dgm:prSet presAssocID="{FA25C18D-E6BB-4B03-A3C9-FB1B4852F613}" presName="bullet4c" presStyleLbl="node1" presStyleIdx="2" presStyleCnt="4"/>
      <dgm:spPr/>
    </dgm:pt>
    <dgm:pt modelId="{54512E92-2C8A-4BDE-9F9E-830FF2E0BB1C}" type="pres">
      <dgm:prSet presAssocID="{FA25C18D-E6BB-4B03-A3C9-FB1B4852F61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D3054-7373-4B03-84EF-1B8E3E7E43C5}" type="pres">
      <dgm:prSet presAssocID="{B2C88686-AD2F-479E-9A44-0158E897A9A1}" presName="bullet4d" presStyleLbl="node1" presStyleIdx="3" presStyleCnt="4"/>
      <dgm:spPr/>
    </dgm:pt>
    <dgm:pt modelId="{EDCA1954-123C-48FC-A973-DB966899DD74}" type="pres">
      <dgm:prSet presAssocID="{B2C88686-AD2F-479E-9A44-0158E897A9A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8E815-A0D8-44D7-8E79-D82DF569C875}" srcId="{E806C393-43CA-4DCC-A703-B8AC6743A53E}" destId="{A4B101A0-D155-4D80-82AD-7AD55A7B76C8}" srcOrd="1" destOrd="0" parTransId="{99C28E04-351B-4830-9651-D43AC3E957FE}" sibTransId="{37A32559-4CA4-4ADD-80B1-1238F126F315}"/>
    <dgm:cxn modelId="{94D36B06-4D3C-4E59-A316-1D3F9EA084B4}" type="presOf" srcId="{7B073105-9E6E-42F1-A096-CCBA8FA63F46}" destId="{6BCB1E6C-ED74-4146-B7CE-3A46C93EBD59}" srcOrd="0" destOrd="0" presId="urn:microsoft.com/office/officeart/2005/8/layout/arrow2"/>
    <dgm:cxn modelId="{6ED88B5B-2537-4B90-B1A7-3D29A0D346B2}" type="presOf" srcId="{A4B101A0-D155-4D80-82AD-7AD55A7B76C8}" destId="{6768A348-19AA-4C57-A90A-FDE3EDCB66EC}" srcOrd="0" destOrd="0" presId="urn:microsoft.com/office/officeart/2005/8/layout/arrow2"/>
    <dgm:cxn modelId="{356EB1DE-3A69-448A-9587-A05E0D8A16F9}" srcId="{E806C393-43CA-4DCC-A703-B8AC6743A53E}" destId="{B2C88686-AD2F-479E-9A44-0158E897A9A1}" srcOrd="3" destOrd="0" parTransId="{7DC06768-D446-4326-8B0D-BECD9FA1D4AF}" sibTransId="{A8F7C1CC-83BB-4118-8A8A-F545D9F3EDF2}"/>
    <dgm:cxn modelId="{6D4A4127-741B-4E90-8A9F-10D97098E7C2}" type="presOf" srcId="{E806C393-43CA-4DCC-A703-B8AC6743A53E}" destId="{33E56C49-EA76-4922-919A-5CC1960488AB}" srcOrd="0" destOrd="0" presId="urn:microsoft.com/office/officeart/2005/8/layout/arrow2"/>
    <dgm:cxn modelId="{3A5560D7-91F1-462A-ABD7-669C359F98F2}" type="presOf" srcId="{FA25C18D-E6BB-4B03-A3C9-FB1B4852F613}" destId="{54512E92-2C8A-4BDE-9F9E-830FF2E0BB1C}" srcOrd="0" destOrd="0" presId="urn:microsoft.com/office/officeart/2005/8/layout/arrow2"/>
    <dgm:cxn modelId="{0C1F891A-BE56-4B78-A129-4D00C19A1AB5}" srcId="{E806C393-43CA-4DCC-A703-B8AC6743A53E}" destId="{FA25C18D-E6BB-4B03-A3C9-FB1B4852F613}" srcOrd="2" destOrd="0" parTransId="{7A76554A-02C2-4AA8-94D3-8D3BA86FDEF8}" sibTransId="{857AFA8B-0D9E-4BED-9E58-06C6A9F73C7F}"/>
    <dgm:cxn modelId="{D0C0D012-9C73-45AE-807B-66BCD34DAB7C}" srcId="{E806C393-43CA-4DCC-A703-B8AC6743A53E}" destId="{7B073105-9E6E-42F1-A096-CCBA8FA63F46}" srcOrd="0" destOrd="0" parTransId="{4DC04205-42B6-4A3D-A68C-743F6B71C84F}" sibTransId="{127B9DF9-9AB4-4439-AE23-C98715B7EDB7}"/>
    <dgm:cxn modelId="{00AFAA44-96B6-4EC0-A291-BBE71B1383CE}" type="presOf" srcId="{B2C88686-AD2F-479E-9A44-0158E897A9A1}" destId="{EDCA1954-123C-48FC-A973-DB966899DD74}" srcOrd="0" destOrd="0" presId="urn:microsoft.com/office/officeart/2005/8/layout/arrow2"/>
    <dgm:cxn modelId="{F0803FE6-5421-46B5-BAA8-68D1B85083F4}" type="presParOf" srcId="{33E56C49-EA76-4922-919A-5CC1960488AB}" destId="{27EBBA85-0E27-4172-934C-B7616EB015E6}" srcOrd="0" destOrd="0" presId="urn:microsoft.com/office/officeart/2005/8/layout/arrow2"/>
    <dgm:cxn modelId="{CB9644E9-F6D8-418D-84E5-A6FD093A85D3}" type="presParOf" srcId="{33E56C49-EA76-4922-919A-5CC1960488AB}" destId="{0303406E-60A8-47D0-8A2B-18A5391123D1}" srcOrd="1" destOrd="0" presId="urn:microsoft.com/office/officeart/2005/8/layout/arrow2"/>
    <dgm:cxn modelId="{CA441729-96AB-4C16-9029-158F0E8880B1}" type="presParOf" srcId="{0303406E-60A8-47D0-8A2B-18A5391123D1}" destId="{FF9A65C1-C7E5-40CF-AA01-AAD66BBE0C76}" srcOrd="0" destOrd="0" presId="urn:microsoft.com/office/officeart/2005/8/layout/arrow2"/>
    <dgm:cxn modelId="{9BE1B10C-CFF5-4F5E-AA77-5C236D71ABFE}" type="presParOf" srcId="{0303406E-60A8-47D0-8A2B-18A5391123D1}" destId="{6BCB1E6C-ED74-4146-B7CE-3A46C93EBD59}" srcOrd="1" destOrd="0" presId="urn:microsoft.com/office/officeart/2005/8/layout/arrow2"/>
    <dgm:cxn modelId="{F374FF8A-FFA9-417C-B516-F57EAF48EAE1}" type="presParOf" srcId="{0303406E-60A8-47D0-8A2B-18A5391123D1}" destId="{0C7464E5-7A1A-4A63-8036-AC06AD82FD4F}" srcOrd="2" destOrd="0" presId="urn:microsoft.com/office/officeart/2005/8/layout/arrow2"/>
    <dgm:cxn modelId="{DE1E0878-EE23-41F5-8E9E-F4E2D78F8078}" type="presParOf" srcId="{0303406E-60A8-47D0-8A2B-18A5391123D1}" destId="{6768A348-19AA-4C57-A90A-FDE3EDCB66EC}" srcOrd="3" destOrd="0" presId="urn:microsoft.com/office/officeart/2005/8/layout/arrow2"/>
    <dgm:cxn modelId="{58A6E19E-F46F-4325-888A-0577A9D3E719}" type="presParOf" srcId="{0303406E-60A8-47D0-8A2B-18A5391123D1}" destId="{C0975764-F335-4F68-9C96-A35B3BA4E975}" srcOrd="4" destOrd="0" presId="urn:microsoft.com/office/officeart/2005/8/layout/arrow2"/>
    <dgm:cxn modelId="{694F8FFA-DFB4-46CA-A8EA-94EB0379A645}" type="presParOf" srcId="{0303406E-60A8-47D0-8A2B-18A5391123D1}" destId="{54512E92-2C8A-4BDE-9F9E-830FF2E0BB1C}" srcOrd="5" destOrd="0" presId="urn:microsoft.com/office/officeart/2005/8/layout/arrow2"/>
    <dgm:cxn modelId="{6700F2D4-792A-4F12-AFA3-A088C2F94B7A}" type="presParOf" srcId="{0303406E-60A8-47D0-8A2B-18A5391123D1}" destId="{A3ED3054-7373-4B03-84EF-1B8E3E7E43C5}" srcOrd="6" destOrd="0" presId="urn:microsoft.com/office/officeart/2005/8/layout/arrow2"/>
    <dgm:cxn modelId="{29B61DE5-8871-489C-9342-EC1281D43595}" type="presParOf" srcId="{0303406E-60A8-47D0-8A2B-18A5391123D1}" destId="{EDCA1954-123C-48FC-A973-DB966899DD7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16668-041B-45F1-8535-D12A3893F5C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90639-A53B-49B7-A576-1892CBC772A0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Internal Risk Model</a:t>
          </a:r>
          <a:endParaRPr lang="en-US" dirty="0"/>
        </a:p>
      </dgm:t>
    </dgm:pt>
    <dgm:pt modelId="{2ABA7CF0-3889-465B-9131-91DBB78114F2}" type="parTrans" cxnId="{7BA9BB1E-D74A-4D06-ABC1-E517C438C58E}">
      <dgm:prSet/>
      <dgm:spPr/>
      <dgm:t>
        <a:bodyPr/>
        <a:lstStyle/>
        <a:p>
          <a:endParaRPr lang="en-US"/>
        </a:p>
      </dgm:t>
    </dgm:pt>
    <dgm:pt modelId="{D52A71A4-1DF7-4AB4-BFA9-02C89A4C7911}" type="sibTrans" cxnId="{7BA9BB1E-D74A-4D06-ABC1-E517C438C58E}">
      <dgm:prSet/>
      <dgm:spPr/>
      <dgm:t>
        <a:bodyPr/>
        <a:lstStyle/>
        <a:p>
          <a:endParaRPr lang="en-US"/>
        </a:p>
      </dgm:t>
    </dgm:pt>
    <dgm:pt modelId="{E7716E21-38EE-4288-B9DD-78B6149A6170}">
      <dgm:prSet phldrT="[Text]"/>
      <dgm:spPr/>
      <dgm:t>
        <a:bodyPr/>
        <a:lstStyle/>
        <a:p>
          <a:r>
            <a:rPr lang="en-US" dirty="0" smtClean="0"/>
            <a:t>Level of Risk</a:t>
          </a:r>
          <a:endParaRPr lang="en-US" dirty="0"/>
        </a:p>
      </dgm:t>
    </dgm:pt>
    <dgm:pt modelId="{5F6423F9-B31C-449D-853C-AB1C82649BB1}" type="parTrans" cxnId="{580E1B0E-DB17-4A14-B719-02F247590036}">
      <dgm:prSet/>
      <dgm:spPr/>
      <dgm:t>
        <a:bodyPr/>
        <a:lstStyle/>
        <a:p>
          <a:endParaRPr lang="en-US"/>
        </a:p>
      </dgm:t>
    </dgm:pt>
    <dgm:pt modelId="{1EF386A7-819C-424A-8FD0-DF6413C8D787}" type="sibTrans" cxnId="{580E1B0E-DB17-4A14-B719-02F247590036}">
      <dgm:prSet/>
      <dgm:spPr/>
      <dgm:t>
        <a:bodyPr/>
        <a:lstStyle/>
        <a:p>
          <a:endParaRPr lang="en-US"/>
        </a:p>
      </dgm:t>
    </dgm:pt>
    <dgm:pt modelId="{A38F4A41-96C9-4083-8720-208B17DE950C}">
      <dgm:prSet phldrT="[Text]"/>
      <dgm:spPr/>
      <dgm:t>
        <a:bodyPr/>
        <a:lstStyle/>
        <a:p>
          <a:r>
            <a:rPr lang="en-US" dirty="0" smtClean="0"/>
            <a:t>Volatility of Risk, </a:t>
          </a:r>
          <a:br>
            <a:rPr lang="en-US" dirty="0" smtClean="0"/>
          </a:br>
          <a:r>
            <a:rPr lang="en-US" dirty="0" smtClean="0"/>
            <a:t>Correlation among Risks</a:t>
          </a:r>
          <a:endParaRPr lang="en-US" dirty="0"/>
        </a:p>
      </dgm:t>
    </dgm:pt>
    <dgm:pt modelId="{51109D5F-C8EA-4436-9386-7FD6C8CFCE87}" type="parTrans" cxnId="{61D3996A-A821-4540-90A2-7870782D2FCF}">
      <dgm:prSet/>
      <dgm:spPr/>
      <dgm:t>
        <a:bodyPr/>
        <a:lstStyle/>
        <a:p>
          <a:endParaRPr lang="en-US"/>
        </a:p>
      </dgm:t>
    </dgm:pt>
    <dgm:pt modelId="{F06D3F7B-4FDD-4DCC-BEB1-2BE3944E887E}" type="sibTrans" cxnId="{61D3996A-A821-4540-90A2-7870782D2FCF}">
      <dgm:prSet/>
      <dgm:spPr/>
      <dgm:t>
        <a:bodyPr/>
        <a:lstStyle/>
        <a:p>
          <a:endParaRPr lang="en-US"/>
        </a:p>
      </dgm:t>
    </dgm:pt>
    <dgm:pt modelId="{A48BD622-88CA-4B13-9006-6FAD550395B5}" type="pres">
      <dgm:prSet presAssocID="{D9B16668-041B-45F1-8535-D12A3893F5C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183B9D-F5DF-410C-9D57-47E25A98449C}" type="pres">
      <dgm:prSet presAssocID="{D9B16668-041B-45F1-8535-D12A3893F5C0}" presName="outerBox" presStyleCnt="0"/>
      <dgm:spPr/>
    </dgm:pt>
    <dgm:pt modelId="{6CE757B6-84CC-4C18-A0E9-03C1BC1A0361}" type="pres">
      <dgm:prSet presAssocID="{D9B16668-041B-45F1-8535-D12A3893F5C0}" presName="outerBoxParent" presStyleLbl="node1" presStyleIdx="0" presStyleCnt="3" custLinFactNeighborX="7362" custLinFactNeighborY="-387"/>
      <dgm:spPr/>
      <dgm:t>
        <a:bodyPr/>
        <a:lstStyle/>
        <a:p>
          <a:endParaRPr lang="en-US"/>
        </a:p>
      </dgm:t>
    </dgm:pt>
    <dgm:pt modelId="{EDE5B5FD-E30F-429E-AE5F-B07066F66ECF}" type="pres">
      <dgm:prSet presAssocID="{D9B16668-041B-45F1-8535-D12A3893F5C0}" presName="outerBoxChildren" presStyleCnt="0"/>
      <dgm:spPr/>
    </dgm:pt>
    <dgm:pt modelId="{CC82C28E-34CE-41E3-BC49-CE9A93EEC1AF}" type="pres">
      <dgm:prSet presAssocID="{D9B16668-041B-45F1-8535-D12A3893F5C0}" presName="middleBox" presStyleCnt="0"/>
      <dgm:spPr/>
    </dgm:pt>
    <dgm:pt modelId="{88107733-2252-4227-A11C-22BBAE218339}" type="pres">
      <dgm:prSet presAssocID="{D9B16668-041B-45F1-8535-D12A3893F5C0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A79B6206-68AD-493E-BB49-B53D0BE9B079}" type="pres">
      <dgm:prSet presAssocID="{D9B16668-041B-45F1-8535-D12A3893F5C0}" presName="middleBoxChildren" presStyleCnt="0"/>
      <dgm:spPr/>
    </dgm:pt>
    <dgm:pt modelId="{880CECE8-616B-4DE9-9A48-304EEE74A64D}" type="pres">
      <dgm:prSet presAssocID="{D9B16668-041B-45F1-8535-D12A3893F5C0}" presName="centerBox" presStyleCnt="0"/>
      <dgm:spPr/>
    </dgm:pt>
    <dgm:pt modelId="{112DADAB-365F-482A-9295-281DD91C9A9F}" type="pres">
      <dgm:prSet presAssocID="{D9B16668-041B-45F1-8535-D12A3893F5C0}" presName="centerBoxParent" presStyleLbl="node1" presStyleIdx="2" presStyleCnt="3" custScaleY="89714"/>
      <dgm:spPr/>
      <dgm:t>
        <a:bodyPr/>
        <a:lstStyle/>
        <a:p>
          <a:endParaRPr lang="en-US"/>
        </a:p>
      </dgm:t>
    </dgm:pt>
  </dgm:ptLst>
  <dgm:cxnLst>
    <dgm:cxn modelId="{61D3996A-A821-4540-90A2-7870782D2FCF}" srcId="{D9B16668-041B-45F1-8535-D12A3893F5C0}" destId="{A38F4A41-96C9-4083-8720-208B17DE950C}" srcOrd="2" destOrd="0" parTransId="{51109D5F-C8EA-4436-9386-7FD6C8CFCE87}" sibTransId="{F06D3F7B-4FDD-4DCC-BEB1-2BE3944E887E}"/>
    <dgm:cxn modelId="{7BA9BB1E-D74A-4D06-ABC1-E517C438C58E}" srcId="{D9B16668-041B-45F1-8535-D12A3893F5C0}" destId="{BA590639-A53B-49B7-A576-1892CBC772A0}" srcOrd="0" destOrd="0" parTransId="{2ABA7CF0-3889-465B-9131-91DBB78114F2}" sibTransId="{D52A71A4-1DF7-4AB4-BFA9-02C89A4C7911}"/>
    <dgm:cxn modelId="{B6392FC7-AD2D-4250-B839-B51C07BA4334}" type="presOf" srcId="{BA590639-A53B-49B7-A576-1892CBC772A0}" destId="{6CE757B6-84CC-4C18-A0E9-03C1BC1A0361}" srcOrd="0" destOrd="0" presId="urn:microsoft.com/office/officeart/2005/8/layout/target2"/>
    <dgm:cxn modelId="{580E1B0E-DB17-4A14-B719-02F247590036}" srcId="{D9B16668-041B-45F1-8535-D12A3893F5C0}" destId="{E7716E21-38EE-4288-B9DD-78B6149A6170}" srcOrd="1" destOrd="0" parTransId="{5F6423F9-B31C-449D-853C-AB1C82649BB1}" sibTransId="{1EF386A7-819C-424A-8FD0-DF6413C8D787}"/>
    <dgm:cxn modelId="{2F848478-8239-4C43-BE82-4DAE63D251FE}" type="presOf" srcId="{D9B16668-041B-45F1-8535-D12A3893F5C0}" destId="{A48BD622-88CA-4B13-9006-6FAD550395B5}" srcOrd="0" destOrd="0" presId="urn:microsoft.com/office/officeart/2005/8/layout/target2"/>
    <dgm:cxn modelId="{A6401276-503D-4CCB-AC6B-97AAA03907BE}" type="presOf" srcId="{E7716E21-38EE-4288-B9DD-78B6149A6170}" destId="{88107733-2252-4227-A11C-22BBAE218339}" srcOrd="0" destOrd="0" presId="urn:microsoft.com/office/officeart/2005/8/layout/target2"/>
    <dgm:cxn modelId="{83E3D548-7E5A-491D-A17A-3B2783B4D7DB}" type="presOf" srcId="{A38F4A41-96C9-4083-8720-208B17DE950C}" destId="{112DADAB-365F-482A-9295-281DD91C9A9F}" srcOrd="0" destOrd="0" presId="urn:microsoft.com/office/officeart/2005/8/layout/target2"/>
    <dgm:cxn modelId="{A5D0EBFD-468D-42AE-B861-83580F11E1BB}" type="presParOf" srcId="{A48BD622-88CA-4B13-9006-6FAD550395B5}" destId="{46183B9D-F5DF-410C-9D57-47E25A98449C}" srcOrd="0" destOrd="0" presId="urn:microsoft.com/office/officeart/2005/8/layout/target2"/>
    <dgm:cxn modelId="{F83B650F-0F40-46F2-8299-F572A077D877}" type="presParOf" srcId="{46183B9D-F5DF-410C-9D57-47E25A98449C}" destId="{6CE757B6-84CC-4C18-A0E9-03C1BC1A0361}" srcOrd="0" destOrd="0" presId="urn:microsoft.com/office/officeart/2005/8/layout/target2"/>
    <dgm:cxn modelId="{FE13167A-F406-4BB9-9629-1B37359CA943}" type="presParOf" srcId="{46183B9D-F5DF-410C-9D57-47E25A98449C}" destId="{EDE5B5FD-E30F-429E-AE5F-B07066F66ECF}" srcOrd="1" destOrd="0" presId="urn:microsoft.com/office/officeart/2005/8/layout/target2"/>
    <dgm:cxn modelId="{8EE009DD-F420-45D0-B9C7-B6854DD6CB9D}" type="presParOf" srcId="{A48BD622-88CA-4B13-9006-6FAD550395B5}" destId="{CC82C28E-34CE-41E3-BC49-CE9A93EEC1AF}" srcOrd="1" destOrd="0" presId="urn:microsoft.com/office/officeart/2005/8/layout/target2"/>
    <dgm:cxn modelId="{779C0995-3C2B-4235-AA5D-1F74A6319EDA}" type="presParOf" srcId="{CC82C28E-34CE-41E3-BC49-CE9A93EEC1AF}" destId="{88107733-2252-4227-A11C-22BBAE218339}" srcOrd="0" destOrd="0" presId="urn:microsoft.com/office/officeart/2005/8/layout/target2"/>
    <dgm:cxn modelId="{81BF3EC4-C10F-4257-8609-EB0D4F2C3858}" type="presParOf" srcId="{CC82C28E-34CE-41E3-BC49-CE9A93EEC1AF}" destId="{A79B6206-68AD-493E-BB49-B53D0BE9B079}" srcOrd="1" destOrd="0" presId="urn:microsoft.com/office/officeart/2005/8/layout/target2"/>
    <dgm:cxn modelId="{D5096679-6806-486E-A5F3-C48A18A5926B}" type="presParOf" srcId="{A48BD622-88CA-4B13-9006-6FAD550395B5}" destId="{880CECE8-616B-4DE9-9A48-304EEE74A64D}" srcOrd="2" destOrd="0" presId="urn:microsoft.com/office/officeart/2005/8/layout/target2"/>
    <dgm:cxn modelId="{B56933AF-D094-4882-ABFC-7BC1B4AFE9CE}" type="presParOf" srcId="{880CECE8-616B-4DE9-9A48-304EEE74A64D}" destId="{112DADAB-365F-482A-9295-281DD91C9A9F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9D2C42-E716-4582-BC64-7D487BF4EF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A1C2C5-1A04-4CB3-B46A-228495366FB2}">
      <dgm:prSet phldrT="[Text]" custT="1"/>
      <dgm:spPr>
        <a:solidFill>
          <a:schemeClr val="accent1">
            <a:hueOff val="0"/>
            <a:satOff val="0"/>
            <a:lumOff val="0"/>
            <a:alpha val="97000"/>
          </a:schemeClr>
        </a:solidFill>
      </dgm:spPr>
      <dgm:t>
        <a:bodyPr/>
        <a:lstStyle/>
        <a:p>
          <a:r>
            <a:rPr lang="en-US" sz="4000" dirty="0" smtClean="0"/>
            <a:t>State Space Modeling</a:t>
          </a:r>
          <a:endParaRPr lang="en-US" sz="4000" dirty="0"/>
        </a:p>
      </dgm:t>
    </dgm:pt>
    <dgm:pt modelId="{C00CF43A-EE21-47FB-ABB9-8E37F018397C}" type="parTrans" cxnId="{3E8A55AC-C3BD-41BE-9BF7-975458C033AC}">
      <dgm:prSet/>
      <dgm:spPr/>
      <dgm:t>
        <a:bodyPr/>
        <a:lstStyle/>
        <a:p>
          <a:endParaRPr lang="en-US" sz="1400"/>
        </a:p>
      </dgm:t>
    </dgm:pt>
    <dgm:pt modelId="{D37B85FA-F59C-491B-B08D-924143746AA7}" type="sibTrans" cxnId="{3E8A55AC-C3BD-41BE-9BF7-975458C033AC}">
      <dgm:prSet/>
      <dgm:spPr/>
      <dgm:t>
        <a:bodyPr/>
        <a:lstStyle/>
        <a:p>
          <a:endParaRPr lang="en-US" sz="1400"/>
        </a:p>
      </dgm:t>
    </dgm:pt>
    <dgm:pt modelId="{80C41306-AB56-4C42-8759-DAFCCC0AE370}">
      <dgm:prSet phldrT="[Text]" custT="1"/>
      <dgm:spPr/>
      <dgm:t>
        <a:bodyPr/>
        <a:lstStyle/>
        <a:p>
          <a:r>
            <a:rPr lang="en-US" sz="4000" dirty="0" smtClean="0"/>
            <a:t>Interest Rate Risk</a:t>
          </a:r>
          <a:endParaRPr lang="en-US" sz="4000" dirty="0"/>
        </a:p>
      </dgm:t>
    </dgm:pt>
    <dgm:pt modelId="{1EA43068-3C01-41E6-A41C-3FAA25B57C33}" type="parTrans" cxnId="{CF68FC32-4936-49BF-BCA7-4753FC2CE808}">
      <dgm:prSet/>
      <dgm:spPr/>
      <dgm:t>
        <a:bodyPr/>
        <a:lstStyle/>
        <a:p>
          <a:endParaRPr lang="en-US" sz="1400"/>
        </a:p>
      </dgm:t>
    </dgm:pt>
    <dgm:pt modelId="{C9D6C3A1-DB31-4291-9D2D-FC612DB522F1}" type="sibTrans" cxnId="{CF68FC32-4936-49BF-BCA7-4753FC2CE808}">
      <dgm:prSet/>
      <dgm:spPr/>
      <dgm:t>
        <a:bodyPr/>
        <a:lstStyle/>
        <a:p>
          <a:endParaRPr lang="en-US" sz="1400"/>
        </a:p>
      </dgm:t>
    </dgm:pt>
    <dgm:pt modelId="{20EB62AF-10F3-4267-8229-A84167B2E9A1}">
      <dgm:prSet phldrT="[Text]" custT="1"/>
      <dgm:spPr/>
      <dgm:t>
        <a:bodyPr/>
        <a:lstStyle/>
        <a:p>
          <a:r>
            <a:rPr lang="en-US" sz="4000" dirty="0" smtClean="0"/>
            <a:t>Longevity</a:t>
          </a:r>
          <a:endParaRPr lang="en-US" sz="4000" dirty="0"/>
        </a:p>
      </dgm:t>
    </dgm:pt>
    <dgm:pt modelId="{E4262F59-2905-4D83-8046-39A33358E728}" type="parTrans" cxnId="{51187988-9338-4D10-BD2E-D79EECD5C0E8}">
      <dgm:prSet/>
      <dgm:spPr/>
      <dgm:t>
        <a:bodyPr/>
        <a:lstStyle/>
        <a:p>
          <a:endParaRPr lang="en-US" sz="1400"/>
        </a:p>
      </dgm:t>
    </dgm:pt>
    <dgm:pt modelId="{57FD80D3-3DE0-459F-9D2B-E7EBAB6BF733}" type="sibTrans" cxnId="{51187988-9338-4D10-BD2E-D79EECD5C0E8}">
      <dgm:prSet/>
      <dgm:spPr/>
      <dgm:t>
        <a:bodyPr/>
        <a:lstStyle/>
        <a:p>
          <a:endParaRPr lang="en-US" sz="1400"/>
        </a:p>
      </dgm:t>
    </dgm:pt>
    <dgm:pt modelId="{89679040-7D6B-485B-8B2A-0CB2C557EADC}" type="pres">
      <dgm:prSet presAssocID="{199D2C42-E716-4582-BC64-7D487BF4EF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5E4F7D-ED1F-44B8-861F-53CA54E4F111}" type="pres">
      <dgm:prSet presAssocID="{F2A1C2C5-1A04-4CB3-B46A-228495366FB2}" presName="hierRoot1" presStyleCnt="0">
        <dgm:presLayoutVars>
          <dgm:hierBranch val="init"/>
        </dgm:presLayoutVars>
      </dgm:prSet>
      <dgm:spPr/>
    </dgm:pt>
    <dgm:pt modelId="{BC35D88E-D117-449A-B750-3BE297C68274}" type="pres">
      <dgm:prSet presAssocID="{F2A1C2C5-1A04-4CB3-B46A-228495366FB2}" presName="rootComposite1" presStyleCnt="0"/>
      <dgm:spPr/>
    </dgm:pt>
    <dgm:pt modelId="{CFC39F41-344E-4B6D-9322-02B984D25ADA}" type="pres">
      <dgm:prSet presAssocID="{F2A1C2C5-1A04-4CB3-B46A-228495366FB2}" presName="rootText1" presStyleLbl="node0" presStyleIdx="0" presStyleCnt="1" custLinFactNeighborX="706" custLinFactNeighborY="-2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D45B0B-704D-47F8-9D3C-339B93268E8B}" type="pres">
      <dgm:prSet presAssocID="{F2A1C2C5-1A04-4CB3-B46A-228495366FB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F7CC17-1012-4F88-9B51-C377687670AA}" type="pres">
      <dgm:prSet presAssocID="{F2A1C2C5-1A04-4CB3-B46A-228495366FB2}" presName="hierChild2" presStyleCnt="0"/>
      <dgm:spPr/>
    </dgm:pt>
    <dgm:pt modelId="{9487F343-0D33-4694-AFBC-9E2B5942BA68}" type="pres">
      <dgm:prSet presAssocID="{1EA43068-3C01-41E6-A41C-3FAA25B57C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99A73D5-DE79-4CAB-BD72-95AC6E84B6A6}" type="pres">
      <dgm:prSet presAssocID="{80C41306-AB56-4C42-8759-DAFCCC0AE370}" presName="hierRoot2" presStyleCnt="0">
        <dgm:presLayoutVars>
          <dgm:hierBranch val="init"/>
        </dgm:presLayoutVars>
      </dgm:prSet>
      <dgm:spPr/>
    </dgm:pt>
    <dgm:pt modelId="{D76962A3-E3AC-497A-BB80-5B3383F299F0}" type="pres">
      <dgm:prSet presAssocID="{80C41306-AB56-4C42-8759-DAFCCC0AE370}" presName="rootComposite" presStyleCnt="0"/>
      <dgm:spPr/>
    </dgm:pt>
    <dgm:pt modelId="{B09E7A4F-0B80-4C27-84A9-B900D92BD71E}" type="pres">
      <dgm:prSet presAssocID="{80C41306-AB56-4C42-8759-DAFCCC0AE37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10ACF-B4FF-4F48-97FC-B7470A9F97BE}" type="pres">
      <dgm:prSet presAssocID="{80C41306-AB56-4C42-8759-DAFCCC0AE370}" presName="rootConnector" presStyleLbl="node2" presStyleIdx="0" presStyleCnt="2"/>
      <dgm:spPr/>
      <dgm:t>
        <a:bodyPr/>
        <a:lstStyle/>
        <a:p>
          <a:endParaRPr lang="en-US"/>
        </a:p>
      </dgm:t>
    </dgm:pt>
    <dgm:pt modelId="{7CC5DBE4-640E-435D-B8DC-60D0BEE04CED}" type="pres">
      <dgm:prSet presAssocID="{80C41306-AB56-4C42-8759-DAFCCC0AE370}" presName="hierChild4" presStyleCnt="0"/>
      <dgm:spPr/>
    </dgm:pt>
    <dgm:pt modelId="{A13D8473-DFBF-4455-882C-2F9C408A808E}" type="pres">
      <dgm:prSet presAssocID="{80C41306-AB56-4C42-8759-DAFCCC0AE370}" presName="hierChild5" presStyleCnt="0"/>
      <dgm:spPr/>
    </dgm:pt>
    <dgm:pt modelId="{ACD9C065-1753-4E55-9ABA-14DB0309C3F9}" type="pres">
      <dgm:prSet presAssocID="{E4262F59-2905-4D83-8046-39A33358E72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0E3FBEE-19E1-40F4-9EC1-89B30378A334}" type="pres">
      <dgm:prSet presAssocID="{20EB62AF-10F3-4267-8229-A84167B2E9A1}" presName="hierRoot2" presStyleCnt="0">
        <dgm:presLayoutVars>
          <dgm:hierBranch val="init"/>
        </dgm:presLayoutVars>
      </dgm:prSet>
      <dgm:spPr/>
    </dgm:pt>
    <dgm:pt modelId="{A628BD33-3F91-4DBC-8E7E-DDF34F975566}" type="pres">
      <dgm:prSet presAssocID="{20EB62AF-10F3-4267-8229-A84167B2E9A1}" presName="rootComposite" presStyleCnt="0"/>
      <dgm:spPr/>
    </dgm:pt>
    <dgm:pt modelId="{4053AF66-3544-45E2-BF3C-64E0B9E29121}" type="pres">
      <dgm:prSet presAssocID="{20EB62AF-10F3-4267-8229-A84167B2E9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35C331-72A0-4C48-9F29-D45BD9C5ECB3}" type="pres">
      <dgm:prSet presAssocID="{20EB62AF-10F3-4267-8229-A84167B2E9A1}" presName="rootConnector" presStyleLbl="node2" presStyleIdx="1" presStyleCnt="2"/>
      <dgm:spPr/>
      <dgm:t>
        <a:bodyPr/>
        <a:lstStyle/>
        <a:p>
          <a:endParaRPr lang="en-US"/>
        </a:p>
      </dgm:t>
    </dgm:pt>
    <dgm:pt modelId="{702E20B5-9DBD-4BD2-AEC7-1B44034934C7}" type="pres">
      <dgm:prSet presAssocID="{20EB62AF-10F3-4267-8229-A84167B2E9A1}" presName="hierChild4" presStyleCnt="0"/>
      <dgm:spPr/>
    </dgm:pt>
    <dgm:pt modelId="{B755B02B-E75B-42BD-A15D-7D88F7F8EF92}" type="pres">
      <dgm:prSet presAssocID="{20EB62AF-10F3-4267-8229-A84167B2E9A1}" presName="hierChild5" presStyleCnt="0"/>
      <dgm:spPr/>
    </dgm:pt>
    <dgm:pt modelId="{49A3693E-3D59-418C-8158-0ADAD7034D4C}" type="pres">
      <dgm:prSet presAssocID="{F2A1C2C5-1A04-4CB3-B46A-228495366FB2}" presName="hierChild3" presStyleCnt="0"/>
      <dgm:spPr/>
    </dgm:pt>
  </dgm:ptLst>
  <dgm:cxnLst>
    <dgm:cxn modelId="{D84BA57C-5646-4BF2-B357-3DE75234E602}" type="presOf" srcId="{80C41306-AB56-4C42-8759-DAFCCC0AE370}" destId="{DFD10ACF-B4FF-4F48-97FC-B7470A9F97BE}" srcOrd="1" destOrd="0" presId="urn:microsoft.com/office/officeart/2005/8/layout/orgChart1"/>
    <dgm:cxn modelId="{CC43DBD8-61B8-4A14-8702-9EEE799E7F66}" type="presOf" srcId="{E4262F59-2905-4D83-8046-39A33358E728}" destId="{ACD9C065-1753-4E55-9ABA-14DB0309C3F9}" srcOrd="0" destOrd="0" presId="urn:microsoft.com/office/officeart/2005/8/layout/orgChart1"/>
    <dgm:cxn modelId="{D121EED8-54F6-415E-A595-E45B0CE97785}" type="presOf" srcId="{F2A1C2C5-1A04-4CB3-B46A-228495366FB2}" destId="{CFC39F41-344E-4B6D-9322-02B984D25ADA}" srcOrd="0" destOrd="0" presId="urn:microsoft.com/office/officeart/2005/8/layout/orgChart1"/>
    <dgm:cxn modelId="{52A11742-9266-4824-9B0D-9B34EA9942BC}" type="presOf" srcId="{1EA43068-3C01-41E6-A41C-3FAA25B57C33}" destId="{9487F343-0D33-4694-AFBC-9E2B5942BA68}" srcOrd="0" destOrd="0" presId="urn:microsoft.com/office/officeart/2005/8/layout/orgChart1"/>
    <dgm:cxn modelId="{028F4699-BAE6-4F59-A99F-A437CD56D6CE}" type="presOf" srcId="{F2A1C2C5-1A04-4CB3-B46A-228495366FB2}" destId="{A3D45B0B-704D-47F8-9D3C-339B93268E8B}" srcOrd="1" destOrd="0" presId="urn:microsoft.com/office/officeart/2005/8/layout/orgChart1"/>
    <dgm:cxn modelId="{3E8A55AC-C3BD-41BE-9BF7-975458C033AC}" srcId="{199D2C42-E716-4582-BC64-7D487BF4EFC5}" destId="{F2A1C2C5-1A04-4CB3-B46A-228495366FB2}" srcOrd="0" destOrd="0" parTransId="{C00CF43A-EE21-47FB-ABB9-8E37F018397C}" sibTransId="{D37B85FA-F59C-491B-B08D-924143746AA7}"/>
    <dgm:cxn modelId="{254C7B51-1419-4FF3-9AD6-83FBABA4D070}" type="presOf" srcId="{199D2C42-E716-4582-BC64-7D487BF4EFC5}" destId="{89679040-7D6B-485B-8B2A-0CB2C557EADC}" srcOrd="0" destOrd="0" presId="urn:microsoft.com/office/officeart/2005/8/layout/orgChart1"/>
    <dgm:cxn modelId="{615468C4-7082-431A-8280-51EA8F11AB07}" type="presOf" srcId="{20EB62AF-10F3-4267-8229-A84167B2E9A1}" destId="{4053AF66-3544-45E2-BF3C-64E0B9E29121}" srcOrd="0" destOrd="0" presId="urn:microsoft.com/office/officeart/2005/8/layout/orgChart1"/>
    <dgm:cxn modelId="{E47125DF-12A4-46AF-B1AC-B2A38BAAB676}" type="presOf" srcId="{80C41306-AB56-4C42-8759-DAFCCC0AE370}" destId="{B09E7A4F-0B80-4C27-84A9-B900D92BD71E}" srcOrd="0" destOrd="0" presId="urn:microsoft.com/office/officeart/2005/8/layout/orgChart1"/>
    <dgm:cxn modelId="{D3EEBF9A-290D-4D77-A8B3-0EC2A52A35EC}" type="presOf" srcId="{20EB62AF-10F3-4267-8229-A84167B2E9A1}" destId="{0635C331-72A0-4C48-9F29-D45BD9C5ECB3}" srcOrd="1" destOrd="0" presId="urn:microsoft.com/office/officeart/2005/8/layout/orgChart1"/>
    <dgm:cxn modelId="{CF68FC32-4936-49BF-BCA7-4753FC2CE808}" srcId="{F2A1C2C5-1A04-4CB3-B46A-228495366FB2}" destId="{80C41306-AB56-4C42-8759-DAFCCC0AE370}" srcOrd="0" destOrd="0" parTransId="{1EA43068-3C01-41E6-A41C-3FAA25B57C33}" sibTransId="{C9D6C3A1-DB31-4291-9D2D-FC612DB522F1}"/>
    <dgm:cxn modelId="{51187988-9338-4D10-BD2E-D79EECD5C0E8}" srcId="{F2A1C2C5-1A04-4CB3-B46A-228495366FB2}" destId="{20EB62AF-10F3-4267-8229-A84167B2E9A1}" srcOrd="1" destOrd="0" parTransId="{E4262F59-2905-4D83-8046-39A33358E728}" sibTransId="{57FD80D3-3DE0-459F-9D2B-E7EBAB6BF733}"/>
    <dgm:cxn modelId="{9A0EAF06-CEF8-4973-BBE2-4A9CA674EFC1}" type="presParOf" srcId="{89679040-7D6B-485B-8B2A-0CB2C557EADC}" destId="{D45E4F7D-ED1F-44B8-861F-53CA54E4F111}" srcOrd="0" destOrd="0" presId="urn:microsoft.com/office/officeart/2005/8/layout/orgChart1"/>
    <dgm:cxn modelId="{929CDDED-AB74-4929-B26A-9542D141B8CC}" type="presParOf" srcId="{D45E4F7D-ED1F-44B8-861F-53CA54E4F111}" destId="{BC35D88E-D117-449A-B750-3BE297C68274}" srcOrd="0" destOrd="0" presId="urn:microsoft.com/office/officeart/2005/8/layout/orgChart1"/>
    <dgm:cxn modelId="{A39CF3FA-CAF4-4C63-A432-3AD0844D9EFA}" type="presParOf" srcId="{BC35D88E-D117-449A-B750-3BE297C68274}" destId="{CFC39F41-344E-4B6D-9322-02B984D25ADA}" srcOrd="0" destOrd="0" presId="urn:microsoft.com/office/officeart/2005/8/layout/orgChart1"/>
    <dgm:cxn modelId="{9ACAF97B-8815-429D-8204-2A2D5D719630}" type="presParOf" srcId="{BC35D88E-D117-449A-B750-3BE297C68274}" destId="{A3D45B0B-704D-47F8-9D3C-339B93268E8B}" srcOrd="1" destOrd="0" presId="urn:microsoft.com/office/officeart/2005/8/layout/orgChart1"/>
    <dgm:cxn modelId="{BF6C7946-5925-409D-A00B-ABC13E99EA3A}" type="presParOf" srcId="{D45E4F7D-ED1F-44B8-861F-53CA54E4F111}" destId="{20F7CC17-1012-4F88-9B51-C377687670AA}" srcOrd="1" destOrd="0" presId="urn:microsoft.com/office/officeart/2005/8/layout/orgChart1"/>
    <dgm:cxn modelId="{37E8212A-43AE-4451-8C21-B112E1E97919}" type="presParOf" srcId="{20F7CC17-1012-4F88-9B51-C377687670AA}" destId="{9487F343-0D33-4694-AFBC-9E2B5942BA68}" srcOrd="0" destOrd="0" presId="urn:microsoft.com/office/officeart/2005/8/layout/orgChart1"/>
    <dgm:cxn modelId="{5A4E29E3-FB34-4CB5-BA45-64D45F83A0AA}" type="presParOf" srcId="{20F7CC17-1012-4F88-9B51-C377687670AA}" destId="{699A73D5-DE79-4CAB-BD72-95AC6E84B6A6}" srcOrd="1" destOrd="0" presId="urn:microsoft.com/office/officeart/2005/8/layout/orgChart1"/>
    <dgm:cxn modelId="{42733B83-C7D2-401E-BCF3-5316D3EB68A3}" type="presParOf" srcId="{699A73D5-DE79-4CAB-BD72-95AC6E84B6A6}" destId="{D76962A3-E3AC-497A-BB80-5B3383F299F0}" srcOrd="0" destOrd="0" presId="urn:microsoft.com/office/officeart/2005/8/layout/orgChart1"/>
    <dgm:cxn modelId="{E4C420C9-020B-437A-A64C-936CC2500757}" type="presParOf" srcId="{D76962A3-E3AC-497A-BB80-5B3383F299F0}" destId="{B09E7A4F-0B80-4C27-84A9-B900D92BD71E}" srcOrd="0" destOrd="0" presId="urn:microsoft.com/office/officeart/2005/8/layout/orgChart1"/>
    <dgm:cxn modelId="{EE8B1152-0EAB-4418-85CF-904DF709D5BB}" type="presParOf" srcId="{D76962A3-E3AC-497A-BB80-5B3383F299F0}" destId="{DFD10ACF-B4FF-4F48-97FC-B7470A9F97BE}" srcOrd="1" destOrd="0" presId="urn:microsoft.com/office/officeart/2005/8/layout/orgChart1"/>
    <dgm:cxn modelId="{BCC83EAD-92B9-4322-B2E2-8A90EFDDF6ED}" type="presParOf" srcId="{699A73D5-DE79-4CAB-BD72-95AC6E84B6A6}" destId="{7CC5DBE4-640E-435D-B8DC-60D0BEE04CED}" srcOrd="1" destOrd="0" presId="urn:microsoft.com/office/officeart/2005/8/layout/orgChart1"/>
    <dgm:cxn modelId="{1EBFE81D-1733-404F-A269-4F1A39915DD4}" type="presParOf" srcId="{699A73D5-DE79-4CAB-BD72-95AC6E84B6A6}" destId="{A13D8473-DFBF-4455-882C-2F9C408A808E}" srcOrd="2" destOrd="0" presId="urn:microsoft.com/office/officeart/2005/8/layout/orgChart1"/>
    <dgm:cxn modelId="{6E9CA7F1-14AE-4694-B1AF-2FE726C49F59}" type="presParOf" srcId="{20F7CC17-1012-4F88-9B51-C377687670AA}" destId="{ACD9C065-1753-4E55-9ABA-14DB0309C3F9}" srcOrd="2" destOrd="0" presId="urn:microsoft.com/office/officeart/2005/8/layout/orgChart1"/>
    <dgm:cxn modelId="{5E163D25-5B3A-4EF2-809D-651D76B16268}" type="presParOf" srcId="{20F7CC17-1012-4F88-9B51-C377687670AA}" destId="{50E3FBEE-19E1-40F4-9EC1-89B30378A334}" srcOrd="3" destOrd="0" presId="urn:microsoft.com/office/officeart/2005/8/layout/orgChart1"/>
    <dgm:cxn modelId="{D578571E-BD03-4B05-982D-55149E0A0628}" type="presParOf" srcId="{50E3FBEE-19E1-40F4-9EC1-89B30378A334}" destId="{A628BD33-3F91-4DBC-8E7E-DDF34F975566}" srcOrd="0" destOrd="0" presId="urn:microsoft.com/office/officeart/2005/8/layout/orgChart1"/>
    <dgm:cxn modelId="{A3E7BEBB-FE2B-448A-8BA4-8ECE35C79CF3}" type="presParOf" srcId="{A628BD33-3F91-4DBC-8E7E-DDF34F975566}" destId="{4053AF66-3544-45E2-BF3C-64E0B9E29121}" srcOrd="0" destOrd="0" presId="urn:microsoft.com/office/officeart/2005/8/layout/orgChart1"/>
    <dgm:cxn modelId="{4AEF1423-40E9-48C1-B050-3EDA03412300}" type="presParOf" srcId="{A628BD33-3F91-4DBC-8E7E-DDF34F975566}" destId="{0635C331-72A0-4C48-9F29-D45BD9C5ECB3}" srcOrd="1" destOrd="0" presId="urn:microsoft.com/office/officeart/2005/8/layout/orgChart1"/>
    <dgm:cxn modelId="{1B3E9910-66AC-4F3E-A940-BBBFAC0484FE}" type="presParOf" srcId="{50E3FBEE-19E1-40F4-9EC1-89B30378A334}" destId="{702E20B5-9DBD-4BD2-AEC7-1B44034934C7}" srcOrd="1" destOrd="0" presId="urn:microsoft.com/office/officeart/2005/8/layout/orgChart1"/>
    <dgm:cxn modelId="{F3979CE1-3879-4ABF-AD71-7A59ECAF64A8}" type="presParOf" srcId="{50E3FBEE-19E1-40F4-9EC1-89B30378A334}" destId="{B755B02B-E75B-42BD-A15D-7D88F7F8EF92}" srcOrd="2" destOrd="0" presId="urn:microsoft.com/office/officeart/2005/8/layout/orgChart1"/>
    <dgm:cxn modelId="{8AC86060-08B4-488C-9427-A806881699B9}" type="presParOf" srcId="{D45E4F7D-ED1F-44B8-861F-53CA54E4F111}" destId="{49A3693E-3D59-418C-8158-0ADAD7034D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B16668-041B-45F1-8535-D12A3893F5C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90639-A53B-49B7-A576-1892CBC772A0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Internal Risk Model</a:t>
          </a:r>
          <a:endParaRPr lang="en-US" dirty="0"/>
        </a:p>
      </dgm:t>
    </dgm:pt>
    <dgm:pt modelId="{2ABA7CF0-3889-465B-9131-91DBB78114F2}" type="parTrans" cxnId="{7BA9BB1E-D74A-4D06-ABC1-E517C438C58E}">
      <dgm:prSet/>
      <dgm:spPr/>
      <dgm:t>
        <a:bodyPr/>
        <a:lstStyle/>
        <a:p>
          <a:endParaRPr lang="en-US"/>
        </a:p>
      </dgm:t>
    </dgm:pt>
    <dgm:pt modelId="{D52A71A4-1DF7-4AB4-BFA9-02C89A4C7911}" type="sibTrans" cxnId="{7BA9BB1E-D74A-4D06-ABC1-E517C438C58E}">
      <dgm:prSet/>
      <dgm:spPr/>
      <dgm:t>
        <a:bodyPr/>
        <a:lstStyle/>
        <a:p>
          <a:endParaRPr lang="en-US"/>
        </a:p>
      </dgm:t>
    </dgm:pt>
    <dgm:pt modelId="{E7716E21-38EE-4288-B9DD-78B6149A6170}">
      <dgm:prSet phldrT="[Text]"/>
      <dgm:spPr/>
      <dgm:t>
        <a:bodyPr/>
        <a:lstStyle/>
        <a:p>
          <a:r>
            <a:rPr lang="en-US" dirty="0" smtClean="0"/>
            <a:t>Level of Risk</a:t>
          </a:r>
          <a:endParaRPr lang="en-US" dirty="0"/>
        </a:p>
      </dgm:t>
    </dgm:pt>
    <dgm:pt modelId="{5F6423F9-B31C-449D-853C-AB1C82649BB1}" type="parTrans" cxnId="{580E1B0E-DB17-4A14-B719-02F247590036}">
      <dgm:prSet/>
      <dgm:spPr/>
      <dgm:t>
        <a:bodyPr/>
        <a:lstStyle/>
        <a:p>
          <a:endParaRPr lang="en-US"/>
        </a:p>
      </dgm:t>
    </dgm:pt>
    <dgm:pt modelId="{1EF386A7-819C-424A-8FD0-DF6413C8D787}" type="sibTrans" cxnId="{580E1B0E-DB17-4A14-B719-02F247590036}">
      <dgm:prSet/>
      <dgm:spPr/>
      <dgm:t>
        <a:bodyPr/>
        <a:lstStyle/>
        <a:p>
          <a:endParaRPr lang="en-US"/>
        </a:p>
      </dgm:t>
    </dgm:pt>
    <dgm:pt modelId="{A38F4A41-96C9-4083-8720-208B17DE950C}">
      <dgm:prSet phldrT="[Text]"/>
      <dgm:spPr/>
      <dgm:t>
        <a:bodyPr/>
        <a:lstStyle/>
        <a:p>
          <a:r>
            <a:rPr lang="en-US" dirty="0" smtClean="0"/>
            <a:t>Volatility of Risk, </a:t>
          </a:r>
          <a:br>
            <a:rPr lang="en-US" dirty="0" smtClean="0"/>
          </a:br>
          <a:r>
            <a:rPr lang="en-US" dirty="0" smtClean="0"/>
            <a:t>Correlation among Risks</a:t>
          </a:r>
          <a:endParaRPr lang="en-US" dirty="0"/>
        </a:p>
      </dgm:t>
    </dgm:pt>
    <dgm:pt modelId="{51109D5F-C8EA-4436-9386-7FD6C8CFCE87}" type="parTrans" cxnId="{61D3996A-A821-4540-90A2-7870782D2FCF}">
      <dgm:prSet/>
      <dgm:spPr/>
      <dgm:t>
        <a:bodyPr/>
        <a:lstStyle/>
        <a:p>
          <a:endParaRPr lang="en-US"/>
        </a:p>
      </dgm:t>
    </dgm:pt>
    <dgm:pt modelId="{F06D3F7B-4FDD-4DCC-BEB1-2BE3944E887E}" type="sibTrans" cxnId="{61D3996A-A821-4540-90A2-7870782D2FCF}">
      <dgm:prSet/>
      <dgm:spPr/>
      <dgm:t>
        <a:bodyPr/>
        <a:lstStyle/>
        <a:p>
          <a:endParaRPr lang="en-US"/>
        </a:p>
      </dgm:t>
    </dgm:pt>
    <dgm:pt modelId="{A48BD622-88CA-4B13-9006-6FAD550395B5}" type="pres">
      <dgm:prSet presAssocID="{D9B16668-041B-45F1-8535-D12A3893F5C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183B9D-F5DF-410C-9D57-47E25A98449C}" type="pres">
      <dgm:prSet presAssocID="{D9B16668-041B-45F1-8535-D12A3893F5C0}" presName="outerBox" presStyleCnt="0"/>
      <dgm:spPr/>
    </dgm:pt>
    <dgm:pt modelId="{6CE757B6-84CC-4C18-A0E9-03C1BC1A0361}" type="pres">
      <dgm:prSet presAssocID="{D9B16668-041B-45F1-8535-D12A3893F5C0}" presName="outerBoxParent" presStyleLbl="node1" presStyleIdx="0" presStyleCnt="3" custLinFactNeighborX="-623" custLinFactNeighborY="-17516"/>
      <dgm:spPr/>
      <dgm:t>
        <a:bodyPr/>
        <a:lstStyle/>
        <a:p>
          <a:endParaRPr lang="en-US"/>
        </a:p>
      </dgm:t>
    </dgm:pt>
    <dgm:pt modelId="{EDE5B5FD-E30F-429E-AE5F-B07066F66ECF}" type="pres">
      <dgm:prSet presAssocID="{D9B16668-041B-45F1-8535-D12A3893F5C0}" presName="outerBoxChildren" presStyleCnt="0"/>
      <dgm:spPr/>
    </dgm:pt>
    <dgm:pt modelId="{CC82C28E-34CE-41E3-BC49-CE9A93EEC1AF}" type="pres">
      <dgm:prSet presAssocID="{D9B16668-041B-45F1-8535-D12A3893F5C0}" presName="middleBox" presStyleCnt="0"/>
      <dgm:spPr/>
    </dgm:pt>
    <dgm:pt modelId="{88107733-2252-4227-A11C-22BBAE218339}" type="pres">
      <dgm:prSet presAssocID="{D9B16668-041B-45F1-8535-D12A3893F5C0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A79B6206-68AD-493E-BB49-B53D0BE9B079}" type="pres">
      <dgm:prSet presAssocID="{D9B16668-041B-45F1-8535-D12A3893F5C0}" presName="middleBoxChildren" presStyleCnt="0"/>
      <dgm:spPr/>
    </dgm:pt>
    <dgm:pt modelId="{880CECE8-616B-4DE9-9A48-304EEE74A64D}" type="pres">
      <dgm:prSet presAssocID="{D9B16668-041B-45F1-8535-D12A3893F5C0}" presName="centerBox" presStyleCnt="0"/>
      <dgm:spPr/>
    </dgm:pt>
    <dgm:pt modelId="{112DADAB-365F-482A-9295-281DD91C9A9F}" type="pres">
      <dgm:prSet presAssocID="{D9B16668-041B-45F1-8535-D12A3893F5C0}" presName="centerBoxParent" presStyleLbl="node1" presStyleIdx="2" presStyleCnt="3" custScaleY="89714"/>
      <dgm:spPr/>
      <dgm:t>
        <a:bodyPr/>
        <a:lstStyle/>
        <a:p>
          <a:endParaRPr lang="en-US"/>
        </a:p>
      </dgm:t>
    </dgm:pt>
  </dgm:ptLst>
  <dgm:cxnLst>
    <dgm:cxn modelId="{61D3996A-A821-4540-90A2-7870782D2FCF}" srcId="{D9B16668-041B-45F1-8535-D12A3893F5C0}" destId="{A38F4A41-96C9-4083-8720-208B17DE950C}" srcOrd="2" destOrd="0" parTransId="{51109D5F-C8EA-4436-9386-7FD6C8CFCE87}" sibTransId="{F06D3F7B-4FDD-4DCC-BEB1-2BE3944E887E}"/>
    <dgm:cxn modelId="{D21B1D20-2255-4471-BAE7-1ADA82FDE698}" type="presOf" srcId="{A38F4A41-96C9-4083-8720-208B17DE950C}" destId="{112DADAB-365F-482A-9295-281DD91C9A9F}" srcOrd="0" destOrd="0" presId="urn:microsoft.com/office/officeart/2005/8/layout/target2"/>
    <dgm:cxn modelId="{7BA9BB1E-D74A-4D06-ABC1-E517C438C58E}" srcId="{D9B16668-041B-45F1-8535-D12A3893F5C0}" destId="{BA590639-A53B-49B7-A576-1892CBC772A0}" srcOrd="0" destOrd="0" parTransId="{2ABA7CF0-3889-465B-9131-91DBB78114F2}" sibTransId="{D52A71A4-1DF7-4AB4-BFA9-02C89A4C7911}"/>
    <dgm:cxn modelId="{DC426DF8-B9A9-402A-8903-4EA615701AFF}" type="presOf" srcId="{D9B16668-041B-45F1-8535-D12A3893F5C0}" destId="{A48BD622-88CA-4B13-9006-6FAD550395B5}" srcOrd="0" destOrd="0" presId="urn:microsoft.com/office/officeart/2005/8/layout/target2"/>
    <dgm:cxn modelId="{580E1B0E-DB17-4A14-B719-02F247590036}" srcId="{D9B16668-041B-45F1-8535-D12A3893F5C0}" destId="{E7716E21-38EE-4288-B9DD-78B6149A6170}" srcOrd="1" destOrd="0" parTransId="{5F6423F9-B31C-449D-853C-AB1C82649BB1}" sibTransId="{1EF386A7-819C-424A-8FD0-DF6413C8D787}"/>
    <dgm:cxn modelId="{93B342D7-0934-4871-A753-07349235C3BF}" type="presOf" srcId="{E7716E21-38EE-4288-B9DD-78B6149A6170}" destId="{88107733-2252-4227-A11C-22BBAE218339}" srcOrd="0" destOrd="0" presId="urn:microsoft.com/office/officeart/2005/8/layout/target2"/>
    <dgm:cxn modelId="{CA24CF08-4445-4F2B-AE52-52DB9A928126}" type="presOf" srcId="{BA590639-A53B-49B7-A576-1892CBC772A0}" destId="{6CE757B6-84CC-4C18-A0E9-03C1BC1A0361}" srcOrd="0" destOrd="0" presId="urn:microsoft.com/office/officeart/2005/8/layout/target2"/>
    <dgm:cxn modelId="{4D8F22F2-C3C7-4E7C-8D76-11E2751E987B}" type="presParOf" srcId="{A48BD622-88CA-4B13-9006-6FAD550395B5}" destId="{46183B9D-F5DF-410C-9D57-47E25A98449C}" srcOrd="0" destOrd="0" presId="urn:microsoft.com/office/officeart/2005/8/layout/target2"/>
    <dgm:cxn modelId="{967DDEDE-7F41-422A-9733-79F31AAD476E}" type="presParOf" srcId="{46183B9D-F5DF-410C-9D57-47E25A98449C}" destId="{6CE757B6-84CC-4C18-A0E9-03C1BC1A0361}" srcOrd="0" destOrd="0" presId="urn:microsoft.com/office/officeart/2005/8/layout/target2"/>
    <dgm:cxn modelId="{8F12B66E-2B77-4ECC-93ED-8D75C6687000}" type="presParOf" srcId="{46183B9D-F5DF-410C-9D57-47E25A98449C}" destId="{EDE5B5FD-E30F-429E-AE5F-B07066F66ECF}" srcOrd="1" destOrd="0" presId="urn:microsoft.com/office/officeart/2005/8/layout/target2"/>
    <dgm:cxn modelId="{80614D36-7322-4365-9696-3EEC09F6B265}" type="presParOf" srcId="{A48BD622-88CA-4B13-9006-6FAD550395B5}" destId="{CC82C28E-34CE-41E3-BC49-CE9A93EEC1AF}" srcOrd="1" destOrd="0" presId="urn:microsoft.com/office/officeart/2005/8/layout/target2"/>
    <dgm:cxn modelId="{94B3749A-BCF4-4324-B7A0-21F278E7AF36}" type="presParOf" srcId="{CC82C28E-34CE-41E3-BC49-CE9A93EEC1AF}" destId="{88107733-2252-4227-A11C-22BBAE218339}" srcOrd="0" destOrd="0" presId="urn:microsoft.com/office/officeart/2005/8/layout/target2"/>
    <dgm:cxn modelId="{FB51EABC-884D-43DD-A53D-E0E7EE326000}" type="presParOf" srcId="{CC82C28E-34CE-41E3-BC49-CE9A93EEC1AF}" destId="{A79B6206-68AD-493E-BB49-B53D0BE9B079}" srcOrd="1" destOrd="0" presId="urn:microsoft.com/office/officeart/2005/8/layout/target2"/>
    <dgm:cxn modelId="{7E8F57AF-28CF-47B3-8601-34BDF5ADEA37}" type="presParOf" srcId="{A48BD622-88CA-4B13-9006-6FAD550395B5}" destId="{880CECE8-616B-4DE9-9A48-304EEE74A64D}" srcOrd="2" destOrd="0" presId="urn:microsoft.com/office/officeart/2005/8/layout/target2"/>
    <dgm:cxn modelId="{1E710D25-10F6-4350-8CBB-0F1FDFD0CA0E}" type="presParOf" srcId="{880CECE8-616B-4DE9-9A48-304EEE74A64D}" destId="{112DADAB-365F-482A-9295-281DD91C9A9F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C16321-E162-46E8-80BC-5C466153D08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9DBD7-6A97-464F-8CC0-F98C689BCECE}">
      <dgm:prSet phldrT="[Text]"/>
      <dgm:spPr/>
      <dgm:t>
        <a:bodyPr/>
        <a:lstStyle/>
        <a:p>
          <a:r>
            <a:rPr lang="en-US" dirty="0" smtClean="0"/>
            <a:t>Fit a Parametric Curve to Yield Curve at each point in time </a:t>
          </a:r>
          <a:endParaRPr lang="en-US" dirty="0"/>
        </a:p>
      </dgm:t>
    </dgm:pt>
    <dgm:pt modelId="{A05CB840-7B33-4BBC-8873-0CCAFE9BAF25}" type="parTrans" cxnId="{8AAF8C96-5D54-4780-8FA5-8F087BCB7A46}">
      <dgm:prSet/>
      <dgm:spPr/>
      <dgm:t>
        <a:bodyPr/>
        <a:lstStyle/>
        <a:p>
          <a:endParaRPr lang="en-US"/>
        </a:p>
      </dgm:t>
    </dgm:pt>
    <dgm:pt modelId="{006DD158-304A-4522-8751-D4C03ABDE3CD}" type="sibTrans" cxnId="{8AAF8C96-5D54-4780-8FA5-8F087BCB7A46}">
      <dgm:prSet/>
      <dgm:spPr/>
      <dgm:t>
        <a:bodyPr/>
        <a:lstStyle/>
        <a:p>
          <a:endParaRPr lang="en-US"/>
        </a:p>
      </dgm:t>
    </dgm:pt>
    <dgm:pt modelId="{213D6FF6-F5B7-4639-8D7A-747E96EEEC8D}">
      <dgm:prSet phldrT="[Text]"/>
      <dgm:spPr/>
      <dgm:t>
        <a:bodyPr/>
        <a:lstStyle/>
        <a:p>
          <a:r>
            <a:rPr lang="en-US" dirty="0" smtClean="0"/>
            <a:t>Nelson-</a:t>
          </a:r>
          <a:r>
            <a:rPr lang="en-US" dirty="0" err="1" smtClean="0"/>
            <a:t>Siegal</a:t>
          </a:r>
          <a:r>
            <a:rPr lang="en-US" dirty="0" smtClean="0"/>
            <a:t> Model</a:t>
          </a:r>
          <a:endParaRPr lang="en-US" dirty="0"/>
        </a:p>
      </dgm:t>
    </dgm:pt>
    <dgm:pt modelId="{8D503FA4-0E43-469B-A85A-EB43A2F60846}" type="parTrans" cxnId="{6E413FEC-9070-4CAB-B12B-34E7D367F563}">
      <dgm:prSet/>
      <dgm:spPr/>
      <dgm:t>
        <a:bodyPr/>
        <a:lstStyle/>
        <a:p>
          <a:endParaRPr lang="en-US"/>
        </a:p>
      </dgm:t>
    </dgm:pt>
    <dgm:pt modelId="{32DD4F38-406F-4BCF-A096-C94E52A50B0A}" type="sibTrans" cxnId="{6E413FEC-9070-4CAB-B12B-34E7D367F563}">
      <dgm:prSet/>
      <dgm:spPr/>
      <dgm:t>
        <a:bodyPr/>
        <a:lstStyle/>
        <a:p>
          <a:endParaRPr lang="en-US"/>
        </a:p>
      </dgm:t>
    </dgm:pt>
    <dgm:pt modelId="{7DB71A26-929E-4B8B-BFFC-70D38C89CA9F}">
      <dgm:prSet phldrT="[Text]"/>
      <dgm:spPr/>
      <dgm:t>
        <a:bodyPr/>
        <a:lstStyle/>
        <a:p>
          <a:r>
            <a:rPr lang="en-US" dirty="0" smtClean="0"/>
            <a:t>Adopt a dynamic approach to model</a:t>
          </a:r>
          <a:endParaRPr lang="en-US" dirty="0"/>
        </a:p>
      </dgm:t>
    </dgm:pt>
    <dgm:pt modelId="{EB79CBF6-BD72-4842-A3D1-86C50357FA50}" type="parTrans" cxnId="{D7E078A9-E192-40A5-AFAD-B2CE8DBADE6F}">
      <dgm:prSet/>
      <dgm:spPr/>
      <dgm:t>
        <a:bodyPr/>
        <a:lstStyle/>
        <a:p>
          <a:endParaRPr lang="en-US"/>
        </a:p>
      </dgm:t>
    </dgm:pt>
    <dgm:pt modelId="{789ECF05-3A1A-4655-B9B8-5284C0E7856D}" type="sibTrans" cxnId="{D7E078A9-E192-40A5-AFAD-B2CE8DBADE6F}">
      <dgm:prSet/>
      <dgm:spPr/>
      <dgm:t>
        <a:bodyPr/>
        <a:lstStyle/>
        <a:p>
          <a:endParaRPr lang="en-US"/>
        </a:p>
      </dgm:t>
    </dgm:pt>
    <dgm:pt modelId="{EC7ADC81-76BD-42CB-B3AB-74093731B794}">
      <dgm:prSet phldrT="[Text]"/>
      <dgm:spPr/>
      <dgm:t>
        <a:bodyPr/>
        <a:lstStyle/>
        <a:p>
          <a:r>
            <a:rPr lang="en-US" dirty="0" smtClean="0"/>
            <a:t>Use a state space to represent changes in the parameters of the Nelson </a:t>
          </a:r>
          <a:r>
            <a:rPr lang="en-US" dirty="0" err="1" smtClean="0"/>
            <a:t>Siegal</a:t>
          </a:r>
          <a:r>
            <a:rPr lang="en-US" dirty="0" smtClean="0"/>
            <a:t> Curve</a:t>
          </a:r>
          <a:endParaRPr lang="en-US" dirty="0"/>
        </a:p>
      </dgm:t>
    </dgm:pt>
    <dgm:pt modelId="{CB50109A-51C0-41DA-9947-E2582CDA51DF}" type="parTrans" cxnId="{8AC5FD3C-3C07-4B0C-A5A9-FBB2D411D681}">
      <dgm:prSet/>
      <dgm:spPr/>
      <dgm:t>
        <a:bodyPr/>
        <a:lstStyle/>
        <a:p>
          <a:endParaRPr lang="en-US"/>
        </a:p>
      </dgm:t>
    </dgm:pt>
    <dgm:pt modelId="{BDD215EC-705F-4F14-8A91-B078C38B187B}" type="sibTrans" cxnId="{8AC5FD3C-3C07-4B0C-A5A9-FBB2D411D681}">
      <dgm:prSet/>
      <dgm:spPr/>
      <dgm:t>
        <a:bodyPr/>
        <a:lstStyle/>
        <a:p>
          <a:endParaRPr lang="en-US"/>
        </a:p>
      </dgm:t>
    </dgm:pt>
    <dgm:pt modelId="{6393CF5A-4423-40E3-A287-67E22AB0B580}">
      <dgm:prSet phldrT="[Text]"/>
      <dgm:spPr/>
      <dgm:t>
        <a:bodyPr/>
        <a:lstStyle/>
        <a:p>
          <a:r>
            <a:rPr lang="en-US" dirty="0" smtClean="0"/>
            <a:t>Implement in ERM</a:t>
          </a:r>
          <a:endParaRPr lang="en-US" dirty="0"/>
        </a:p>
      </dgm:t>
    </dgm:pt>
    <dgm:pt modelId="{B10E03FD-257C-4474-AFB4-CF99B3BBF9CB}" type="parTrans" cxnId="{4C912AA6-6C39-4161-85C1-50C2BE7FA9A3}">
      <dgm:prSet/>
      <dgm:spPr/>
      <dgm:t>
        <a:bodyPr/>
        <a:lstStyle/>
        <a:p>
          <a:endParaRPr lang="en-US"/>
        </a:p>
      </dgm:t>
    </dgm:pt>
    <dgm:pt modelId="{E5EE5144-B657-4268-A4C2-84B3E5DB6C48}" type="sibTrans" cxnId="{4C912AA6-6C39-4161-85C1-50C2BE7FA9A3}">
      <dgm:prSet/>
      <dgm:spPr/>
      <dgm:t>
        <a:bodyPr/>
        <a:lstStyle/>
        <a:p>
          <a:endParaRPr lang="en-US"/>
        </a:p>
      </dgm:t>
    </dgm:pt>
    <dgm:pt modelId="{4700EAF0-EDEE-4811-8EF5-E000DE9FE00F}">
      <dgm:prSet phldrT="[Text]"/>
      <dgm:spPr/>
      <dgm:t>
        <a:bodyPr/>
        <a:lstStyle/>
        <a:p>
          <a:r>
            <a:rPr lang="en-US" dirty="0" smtClean="0"/>
            <a:t>Use same model to project yield curve going forward to estimate interest rate risk exposure</a:t>
          </a:r>
          <a:endParaRPr lang="en-US" dirty="0"/>
        </a:p>
      </dgm:t>
    </dgm:pt>
    <dgm:pt modelId="{BDC7FE58-EFE5-4C55-805E-EECA893ECA91}" type="parTrans" cxnId="{04E0C8E9-EA53-4329-98C2-0009E198DC43}">
      <dgm:prSet/>
      <dgm:spPr/>
      <dgm:t>
        <a:bodyPr/>
        <a:lstStyle/>
        <a:p>
          <a:endParaRPr lang="en-US"/>
        </a:p>
      </dgm:t>
    </dgm:pt>
    <dgm:pt modelId="{D9AB0137-3E44-4AE0-8B92-6410E9D49F03}" type="sibTrans" cxnId="{04E0C8E9-EA53-4329-98C2-0009E198DC43}">
      <dgm:prSet/>
      <dgm:spPr/>
      <dgm:t>
        <a:bodyPr/>
        <a:lstStyle/>
        <a:p>
          <a:endParaRPr lang="en-US"/>
        </a:p>
      </dgm:t>
    </dgm:pt>
    <dgm:pt modelId="{30B08CDE-4A2A-4A23-896F-722422AD313C}" type="pres">
      <dgm:prSet presAssocID="{EAC16321-E162-46E8-80BC-5C466153D08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9F929C-43AA-41F6-92B1-C2925B6D6E9D}" type="pres">
      <dgm:prSet presAssocID="{E789DBD7-6A97-464F-8CC0-F98C689BCEC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B76CA-0AC8-4108-832F-7A4BF14F9420}" type="pres">
      <dgm:prSet presAssocID="{E789DBD7-6A97-464F-8CC0-F98C689BCEC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786C5-6D76-4C87-B6B9-2E2851903D63}" type="pres">
      <dgm:prSet presAssocID="{7DB71A26-929E-4B8B-BFFC-70D38C89CA9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B5CBF-7EF6-4DFA-A2DF-0204FE9DB265}" type="pres">
      <dgm:prSet presAssocID="{7DB71A26-929E-4B8B-BFFC-70D38C89CA9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9E7A-B092-48DE-9CD7-5BDB0974CAB0}" type="pres">
      <dgm:prSet presAssocID="{6393CF5A-4423-40E3-A287-67E22AB0B58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91563-C7BC-40CE-95A5-D8B6E1BD1E9F}" type="pres">
      <dgm:prSet presAssocID="{6393CF5A-4423-40E3-A287-67E22AB0B58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F8C96-5D54-4780-8FA5-8F087BCB7A46}" srcId="{EAC16321-E162-46E8-80BC-5C466153D08B}" destId="{E789DBD7-6A97-464F-8CC0-F98C689BCECE}" srcOrd="0" destOrd="0" parTransId="{A05CB840-7B33-4BBC-8873-0CCAFE9BAF25}" sibTransId="{006DD158-304A-4522-8751-D4C03ABDE3CD}"/>
    <dgm:cxn modelId="{6E413FEC-9070-4CAB-B12B-34E7D367F563}" srcId="{E789DBD7-6A97-464F-8CC0-F98C689BCECE}" destId="{213D6FF6-F5B7-4639-8D7A-747E96EEEC8D}" srcOrd="0" destOrd="0" parTransId="{8D503FA4-0E43-469B-A85A-EB43A2F60846}" sibTransId="{32DD4F38-406F-4BCF-A096-C94E52A50B0A}"/>
    <dgm:cxn modelId="{BC25BED7-556B-43C6-A868-8BBF3CB5169C}" type="presOf" srcId="{EAC16321-E162-46E8-80BC-5C466153D08B}" destId="{30B08CDE-4A2A-4A23-896F-722422AD313C}" srcOrd="0" destOrd="0" presId="urn:microsoft.com/office/officeart/2009/3/layout/IncreasingArrowsProcess"/>
    <dgm:cxn modelId="{04E0C8E9-EA53-4329-98C2-0009E198DC43}" srcId="{6393CF5A-4423-40E3-A287-67E22AB0B580}" destId="{4700EAF0-EDEE-4811-8EF5-E000DE9FE00F}" srcOrd="0" destOrd="0" parTransId="{BDC7FE58-EFE5-4C55-805E-EECA893ECA91}" sibTransId="{D9AB0137-3E44-4AE0-8B92-6410E9D49F03}"/>
    <dgm:cxn modelId="{8AC5FD3C-3C07-4B0C-A5A9-FBB2D411D681}" srcId="{7DB71A26-929E-4B8B-BFFC-70D38C89CA9F}" destId="{EC7ADC81-76BD-42CB-B3AB-74093731B794}" srcOrd="0" destOrd="0" parTransId="{CB50109A-51C0-41DA-9947-E2582CDA51DF}" sibTransId="{BDD215EC-705F-4F14-8A91-B078C38B187B}"/>
    <dgm:cxn modelId="{878DDBF9-A3FB-45F8-BE08-8BA9DBE899A5}" type="presOf" srcId="{6393CF5A-4423-40E3-A287-67E22AB0B580}" destId="{32239E7A-B092-48DE-9CD7-5BDB0974CAB0}" srcOrd="0" destOrd="0" presId="urn:microsoft.com/office/officeart/2009/3/layout/IncreasingArrowsProcess"/>
    <dgm:cxn modelId="{D7E078A9-E192-40A5-AFAD-B2CE8DBADE6F}" srcId="{EAC16321-E162-46E8-80BC-5C466153D08B}" destId="{7DB71A26-929E-4B8B-BFFC-70D38C89CA9F}" srcOrd="1" destOrd="0" parTransId="{EB79CBF6-BD72-4842-A3D1-86C50357FA50}" sibTransId="{789ECF05-3A1A-4655-B9B8-5284C0E7856D}"/>
    <dgm:cxn modelId="{C02B91D0-364F-4FFD-9B30-451A601A3419}" type="presOf" srcId="{4700EAF0-EDEE-4811-8EF5-E000DE9FE00F}" destId="{84791563-C7BC-40CE-95A5-D8B6E1BD1E9F}" srcOrd="0" destOrd="0" presId="urn:microsoft.com/office/officeart/2009/3/layout/IncreasingArrowsProcess"/>
    <dgm:cxn modelId="{090B944A-D48C-4CD0-AF14-39F1E2A6DEA9}" type="presOf" srcId="{E789DBD7-6A97-464F-8CC0-F98C689BCECE}" destId="{F79F929C-43AA-41F6-92B1-C2925B6D6E9D}" srcOrd="0" destOrd="0" presId="urn:microsoft.com/office/officeart/2009/3/layout/IncreasingArrowsProcess"/>
    <dgm:cxn modelId="{4C912AA6-6C39-4161-85C1-50C2BE7FA9A3}" srcId="{EAC16321-E162-46E8-80BC-5C466153D08B}" destId="{6393CF5A-4423-40E3-A287-67E22AB0B580}" srcOrd="2" destOrd="0" parTransId="{B10E03FD-257C-4474-AFB4-CF99B3BBF9CB}" sibTransId="{E5EE5144-B657-4268-A4C2-84B3E5DB6C48}"/>
    <dgm:cxn modelId="{2F81654E-EFB2-4640-BB90-6B93AE26088E}" type="presOf" srcId="{EC7ADC81-76BD-42CB-B3AB-74093731B794}" destId="{040B5CBF-7EF6-4DFA-A2DF-0204FE9DB265}" srcOrd="0" destOrd="0" presId="urn:microsoft.com/office/officeart/2009/3/layout/IncreasingArrowsProcess"/>
    <dgm:cxn modelId="{4B494BB4-C85E-4D30-B7F9-B7588B64301D}" type="presOf" srcId="{213D6FF6-F5B7-4639-8D7A-747E96EEEC8D}" destId="{F86B76CA-0AC8-4108-832F-7A4BF14F9420}" srcOrd="0" destOrd="0" presId="urn:microsoft.com/office/officeart/2009/3/layout/IncreasingArrowsProcess"/>
    <dgm:cxn modelId="{8FFC3C81-40DD-4C97-AA03-D687D784E2C6}" type="presOf" srcId="{7DB71A26-929E-4B8B-BFFC-70D38C89CA9F}" destId="{3E7786C5-6D76-4C87-B6B9-2E2851903D63}" srcOrd="0" destOrd="0" presId="urn:microsoft.com/office/officeart/2009/3/layout/IncreasingArrowsProcess"/>
    <dgm:cxn modelId="{CCD31B9F-E54B-4505-B752-1E731BD44383}" type="presParOf" srcId="{30B08CDE-4A2A-4A23-896F-722422AD313C}" destId="{F79F929C-43AA-41F6-92B1-C2925B6D6E9D}" srcOrd="0" destOrd="0" presId="urn:microsoft.com/office/officeart/2009/3/layout/IncreasingArrowsProcess"/>
    <dgm:cxn modelId="{1870E3FD-BA44-4293-89B1-A8969695749A}" type="presParOf" srcId="{30B08CDE-4A2A-4A23-896F-722422AD313C}" destId="{F86B76CA-0AC8-4108-832F-7A4BF14F9420}" srcOrd="1" destOrd="0" presId="urn:microsoft.com/office/officeart/2009/3/layout/IncreasingArrowsProcess"/>
    <dgm:cxn modelId="{0C83CB3B-25CE-47F6-A8ED-CA5C1FEE6CCF}" type="presParOf" srcId="{30B08CDE-4A2A-4A23-896F-722422AD313C}" destId="{3E7786C5-6D76-4C87-B6B9-2E2851903D63}" srcOrd="2" destOrd="0" presId="urn:microsoft.com/office/officeart/2009/3/layout/IncreasingArrowsProcess"/>
    <dgm:cxn modelId="{8D5E2018-C4E6-4715-92DC-8E1A7E5DEAF6}" type="presParOf" srcId="{30B08CDE-4A2A-4A23-896F-722422AD313C}" destId="{040B5CBF-7EF6-4DFA-A2DF-0204FE9DB265}" srcOrd="3" destOrd="0" presId="urn:microsoft.com/office/officeart/2009/3/layout/IncreasingArrowsProcess"/>
    <dgm:cxn modelId="{B74C8B36-6BEE-4F22-BE43-E104BB4C2499}" type="presParOf" srcId="{30B08CDE-4A2A-4A23-896F-722422AD313C}" destId="{32239E7A-B092-48DE-9CD7-5BDB0974CAB0}" srcOrd="4" destOrd="0" presId="urn:microsoft.com/office/officeart/2009/3/layout/IncreasingArrowsProcess"/>
    <dgm:cxn modelId="{60F1D653-554B-46C6-9C5E-B5D43F900ACC}" type="presParOf" srcId="{30B08CDE-4A2A-4A23-896F-722422AD313C}" destId="{84791563-C7BC-40CE-95A5-D8B6E1BD1E9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4DEA3-7711-4E99-BA0C-E5B091858907}">
      <dsp:nvSpPr>
        <dsp:cNvPr id="0" name=""/>
        <dsp:cNvSpPr/>
      </dsp:nvSpPr>
      <dsp:spPr>
        <a:xfrm>
          <a:off x="3797291" y="1558036"/>
          <a:ext cx="2463816" cy="2463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ERM</a:t>
          </a:r>
          <a:endParaRPr lang="en-US" sz="6500" kern="1200" dirty="0"/>
        </a:p>
      </dsp:txBody>
      <dsp:txXfrm>
        <a:off x="4158108" y="1918853"/>
        <a:ext cx="1742182" cy="1742182"/>
      </dsp:txXfrm>
    </dsp:sp>
    <dsp:sp modelId="{4CAE5393-7348-44D1-AFDF-B90CEA13EABE}">
      <dsp:nvSpPr>
        <dsp:cNvPr id="0" name=""/>
        <dsp:cNvSpPr/>
      </dsp:nvSpPr>
      <dsp:spPr>
        <a:xfrm rot="12900000">
          <a:off x="2212330" y="1127621"/>
          <a:ext cx="1888478" cy="702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5DAED-DF25-4A23-B834-A8C9D346A82F}">
      <dsp:nvSpPr>
        <dsp:cNvPr id="0" name=""/>
        <dsp:cNvSpPr/>
      </dsp:nvSpPr>
      <dsp:spPr>
        <a:xfrm>
          <a:off x="1212781" y="871"/>
          <a:ext cx="2340626" cy="187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Solvency II Framework</a:t>
          </a:r>
          <a:endParaRPr lang="en-US" sz="3500" kern="1200" dirty="0"/>
        </a:p>
      </dsp:txBody>
      <dsp:txXfrm>
        <a:off x="1267625" y="55715"/>
        <a:ext cx="2230938" cy="1762812"/>
      </dsp:txXfrm>
    </dsp:sp>
    <dsp:sp modelId="{969B3B4C-AE05-4BF3-8A38-DFA023351FA2}">
      <dsp:nvSpPr>
        <dsp:cNvPr id="0" name=""/>
        <dsp:cNvSpPr/>
      </dsp:nvSpPr>
      <dsp:spPr>
        <a:xfrm rot="19500000">
          <a:off x="5957590" y="1127621"/>
          <a:ext cx="1888478" cy="702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0A1B-13D3-4A41-8EAA-735E32F4BF76}">
      <dsp:nvSpPr>
        <dsp:cNvPr id="0" name=""/>
        <dsp:cNvSpPr/>
      </dsp:nvSpPr>
      <dsp:spPr>
        <a:xfrm>
          <a:off x="6504992" y="871"/>
          <a:ext cx="2340626" cy="187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Advanced Predictive Analytics</a:t>
          </a:r>
          <a:endParaRPr lang="en-US" sz="3500" kern="1200" dirty="0"/>
        </a:p>
      </dsp:txBody>
      <dsp:txXfrm>
        <a:off x="6559836" y="55715"/>
        <a:ext cx="2230938" cy="176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6DC53-B6D3-4494-899F-2E31EF13B0DD}">
      <dsp:nvSpPr>
        <dsp:cNvPr id="0" name=""/>
        <dsp:cNvSpPr/>
      </dsp:nvSpPr>
      <dsp:spPr>
        <a:xfrm>
          <a:off x="1667423" y="254383"/>
          <a:ext cx="4928584" cy="4928584"/>
        </a:xfrm>
        <a:prstGeom prst="circularArrow">
          <a:avLst>
            <a:gd name="adj1" fmla="val 5544"/>
            <a:gd name="adj2" fmla="val 330680"/>
            <a:gd name="adj3" fmla="val 13766645"/>
            <a:gd name="adj4" fmla="val 17391615"/>
            <a:gd name="adj5" fmla="val 5757"/>
          </a:avLst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DFAF6FC-0BDB-4612-8EC9-5EE1FFACFA8F}">
      <dsp:nvSpPr>
        <dsp:cNvPr id="0" name=""/>
        <dsp:cNvSpPr/>
      </dsp:nvSpPr>
      <dsp:spPr>
        <a:xfrm>
          <a:off x="2973162" y="285881"/>
          <a:ext cx="2317106" cy="1158553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2"/>
              </a:solidFill>
              <a:latin typeface="+mj-lt"/>
            </a:rPr>
            <a:t>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2"/>
              </a:solidFill>
              <a:latin typeface="+mj-lt"/>
            </a:rPr>
            <a:t>Identify the</a:t>
          </a:r>
          <a:r>
            <a:rPr lang="en-US" sz="1400" b="1" kern="1200" baseline="0" noProof="0" dirty="0" smtClean="0">
              <a:solidFill>
                <a:schemeClr val="tx2"/>
              </a:solidFill>
              <a:latin typeface="+mj-lt"/>
            </a:rPr>
            <a:t> Risks</a:t>
          </a:r>
          <a:endParaRPr lang="en-US" sz="1400" b="1" kern="1200" noProof="0" dirty="0">
            <a:solidFill>
              <a:schemeClr val="tx2"/>
            </a:solidFill>
            <a:latin typeface="+mj-lt"/>
          </a:endParaRPr>
        </a:p>
      </dsp:txBody>
      <dsp:txXfrm>
        <a:off x="3029718" y="342437"/>
        <a:ext cx="2203994" cy="1045441"/>
      </dsp:txXfrm>
    </dsp:sp>
    <dsp:sp modelId="{DFFA2BCF-FB75-4CE5-AF02-2FA03754CF7B}">
      <dsp:nvSpPr>
        <dsp:cNvPr id="0" name=""/>
        <dsp:cNvSpPr/>
      </dsp:nvSpPr>
      <dsp:spPr>
        <a:xfrm>
          <a:off x="5323964" y="1465178"/>
          <a:ext cx="2317106" cy="1158553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2"/>
              </a:solidFill>
              <a:latin typeface="+mj-lt"/>
            </a:rPr>
            <a:t>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2"/>
              </a:solidFill>
              <a:latin typeface="+mj-lt"/>
            </a:rPr>
            <a:t>Define the Key Risk Indicators</a:t>
          </a:r>
          <a:endParaRPr lang="en-US" sz="1400" b="1" kern="1200" noProof="0" dirty="0">
            <a:solidFill>
              <a:schemeClr val="tx2"/>
            </a:solidFill>
            <a:latin typeface="+mj-lt"/>
          </a:endParaRPr>
        </a:p>
      </dsp:txBody>
      <dsp:txXfrm>
        <a:off x="5380520" y="1521734"/>
        <a:ext cx="2203994" cy="1045441"/>
      </dsp:txXfrm>
    </dsp:sp>
    <dsp:sp modelId="{C7A7337D-1E52-40D7-B592-51A65AE9A855}">
      <dsp:nvSpPr>
        <dsp:cNvPr id="0" name=""/>
        <dsp:cNvSpPr/>
      </dsp:nvSpPr>
      <dsp:spPr>
        <a:xfrm>
          <a:off x="5031512" y="3784913"/>
          <a:ext cx="2317106" cy="1158553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2"/>
              </a:solidFill>
              <a:latin typeface="+mj-lt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2"/>
              </a:solidFill>
              <a:latin typeface="+mj-lt"/>
            </a:rPr>
            <a:t>Determine the Management Actions</a:t>
          </a:r>
          <a:endParaRPr lang="en-US" sz="1400" b="1" kern="1200" noProof="0" dirty="0">
            <a:solidFill>
              <a:schemeClr val="tx2"/>
            </a:solidFill>
            <a:latin typeface="+mj-lt"/>
          </a:endParaRPr>
        </a:p>
      </dsp:txBody>
      <dsp:txXfrm>
        <a:off x="5088068" y="3841469"/>
        <a:ext cx="2203994" cy="1045441"/>
      </dsp:txXfrm>
    </dsp:sp>
    <dsp:sp modelId="{124B8011-EFB2-4330-8B0D-42B31093B1D2}">
      <dsp:nvSpPr>
        <dsp:cNvPr id="0" name=""/>
        <dsp:cNvSpPr/>
      </dsp:nvSpPr>
      <dsp:spPr>
        <a:xfrm>
          <a:off x="815800" y="3757472"/>
          <a:ext cx="2317106" cy="1158553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2"/>
              </a:solidFill>
              <a:latin typeface="+mj-lt"/>
            </a:rPr>
            <a:t>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2"/>
              </a:solidFill>
              <a:latin typeface="+mj-lt"/>
            </a:rPr>
            <a:t>Develop an Adapted Risk Culture</a:t>
          </a:r>
          <a:endParaRPr lang="en-US" sz="1400" b="1" kern="1200" noProof="0" dirty="0">
            <a:solidFill>
              <a:schemeClr val="tx2"/>
            </a:solidFill>
            <a:latin typeface="+mj-lt"/>
          </a:endParaRPr>
        </a:p>
      </dsp:txBody>
      <dsp:txXfrm>
        <a:off x="872356" y="3814028"/>
        <a:ext cx="2203994" cy="1045441"/>
      </dsp:txXfrm>
    </dsp:sp>
    <dsp:sp modelId="{0AFD57D6-597E-434D-9744-A7238BE61279}">
      <dsp:nvSpPr>
        <dsp:cNvPr id="0" name=""/>
        <dsp:cNvSpPr/>
      </dsp:nvSpPr>
      <dsp:spPr>
        <a:xfrm>
          <a:off x="660360" y="1756202"/>
          <a:ext cx="2317106" cy="1158553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8900000" scaled="1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2"/>
              </a:solidFill>
              <a:latin typeface="+mj-lt"/>
            </a:rPr>
            <a:t>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2"/>
              </a:solidFill>
              <a:latin typeface="+mj-lt"/>
            </a:rPr>
            <a:t>Optimize the Risk Reduction Measures</a:t>
          </a:r>
          <a:endParaRPr lang="en-US" sz="1400" b="1" kern="1200" noProof="0" dirty="0">
            <a:solidFill>
              <a:schemeClr val="tx2"/>
            </a:solidFill>
            <a:latin typeface="+mj-lt"/>
          </a:endParaRPr>
        </a:p>
      </dsp:txBody>
      <dsp:txXfrm>
        <a:off x="716916" y="1812758"/>
        <a:ext cx="2203994" cy="1045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94D1E-5143-4D0D-9AFB-30F16802195C}">
      <dsp:nvSpPr>
        <dsp:cNvPr id="0" name=""/>
        <dsp:cNvSpPr/>
      </dsp:nvSpPr>
      <dsp:spPr>
        <a:xfrm>
          <a:off x="566606" y="1856"/>
          <a:ext cx="2160984" cy="864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Evolution of  regulation </a:t>
          </a:r>
          <a:endParaRPr lang="en-US" sz="2200" kern="1200" cap="none" baseline="0" dirty="0">
            <a:solidFill>
              <a:schemeClr val="tx1"/>
            </a:solidFill>
          </a:endParaRPr>
        </a:p>
      </dsp:txBody>
      <dsp:txXfrm>
        <a:off x="998803" y="1856"/>
        <a:ext cx="1296591" cy="864393"/>
      </dsp:txXfrm>
    </dsp:sp>
    <dsp:sp modelId="{5796E42A-8D46-4A0A-B7C3-4053EE74A9F3}">
      <dsp:nvSpPr>
        <dsp:cNvPr id="0" name=""/>
        <dsp:cNvSpPr/>
      </dsp:nvSpPr>
      <dsp:spPr>
        <a:xfrm>
          <a:off x="2446663" y="75330"/>
          <a:ext cx="1793617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Anticipate</a:t>
          </a:r>
          <a:endParaRPr lang="en-US" sz="2000" kern="1200" dirty="0"/>
        </a:p>
      </dsp:txBody>
      <dsp:txXfrm>
        <a:off x="2805386" y="75330"/>
        <a:ext cx="1076171" cy="717446"/>
      </dsp:txXfrm>
    </dsp:sp>
    <dsp:sp modelId="{FB4456D7-381D-4CCA-9FC2-7830E4A42DD7}">
      <dsp:nvSpPr>
        <dsp:cNvPr id="0" name=""/>
        <dsp:cNvSpPr/>
      </dsp:nvSpPr>
      <dsp:spPr>
        <a:xfrm>
          <a:off x="3989173" y="75330"/>
          <a:ext cx="5502619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Participate in the market debate</a:t>
          </a:r>
          <a:br>
            <a:rPr lang="en-US" sz="1600" kern="1200" dirty="0" smtClean="0"/>
          </a:br>
          <a:r>
            <a:rPr lang="en-US" sz="1600" kern="1200" dirty="0" smtClean="0"/>
            <a:t>Market watch</a:t>
          </a:r>
          <a:br>
            <a:rPr lang="en-US" sz="1600" kern="1200" dirty="0" smtClean="0"/>
          </a:br>
          <a:r>
            <a:rPr lang="en-US" sz="1600" kern="1200" dirty="0" smtClean="0"/>
            <a:t>Scenario-based valuation</a:t>
          </a:r>
          <a:endParaRPr lang="en-US" sz="1600" kern="1200" dirty="0"/>
        </a:p>
      </dsp:txBody>
      <dsp:txXfrm>
        <a:off x="4347896" y="75330"/>
        <a:ext cx="4785173" cy="717446"/>
      </dsp:txXfrm>
    </dsp:sp>
    <dsp:sp modelId="{9898D04F-239A-48ED-93C1-BFA13DFEAFA0}">
      <dsp:nvSpPr>
        <dsp:cNvPr id="0" name=""/>
        <dsp:cNvSpPr/>
      </dsp:nvSpPr>
      <dsp:spPr>
        <a:xfrm>
          <a:off x="566606" y="987265"/>
          <a:ext cx="2160984" cy="864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none" spc="-80" baseline="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Reputation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cap="small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RISK</a:t>
          </a:r>
          <a:endParaRPr lang="en-US" sz="2200" kern="1200" cap="small" baseline="0" dirty="0">
            <a:solidFill>
              <a:schemeClr val="tx1"/>
            </a:solidFill>
          </a:endParaRPr>
        </a:p>
      </dsp:txBody>
      <dsp:txXfrm>
        <a:off x="998803" y="987265"/>
        <a:ext cx="1296591" cy="864393"/>
      </dsp:txXfrm>
    </dsp:sp>
    <dsp:sp modelId="{2D05EE8C-A442-417D-B449-97CA137C5E5D}">
      <dsp:nvSpPr>
        <dsp:cNvPr id="0" name=""/>
        <dsp:cNvSpPr/>
      </dsp:nvSpPr>
      <dsp:spPr>
        <a:xfrm>
          <a:off x="2446663" y="1060739"/>
          <a:ext cx="1793617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Prevent</a:t>
          </a:r>
          <a:endParaRPr lang="en-US" sz="2000" kern="1200" dirty="0"/>
        </a:p>
      </dsp:txBody>
      <dsp:txXfrm>
        <a:off x="2805386" y="1060739"/>
        <a:ext cx="1076171" cy="717446"/>
      </dsp:txXfrm>
    </dsp:sp>
    <dsp:sp modelId="{E8C98B4D-E9D9-49B3-96A2-601A2AA9BEB7}">
      <dsp:nvSpPr>
        <dsp:cNvPr id="0" name=""/>
        <dsp:cNvSpPr/>
      </dsp:nvSpPr>
      <dsp:spPr>
        <a:xfrm>
          <a:off x="3989173" y="1060739"/>
          <a:ext cx="5502619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Client communication  </a:t>
          </a:r>
          <a:br>
            <a:rPr lang="en-US" sz="1600" kern="1200" dirty="0" smtClean="0"/>
          </a:br>
          <a:r>
            <a:rPr lang="en-US" sz="1600" kern="1200" dirty="0" smtClean="0"/>
            <a:t>Follow-up of client complaints</a:t>
          </a:r>
          <a:br>
            <a:rPr lang="en-US" sz="1600" kern="1200" dirty="0" smtClean="0"/>
          </a:br>
          <a:r>
            <a:rPr lang="en-US" sz="1600" kern="1200" dirty="0" smtClean="0"/>
            <a:t>Gradual pricing increase over years</a:t>
          </a:r>
          <a:endParaRPr lang="en-US" sz="1600" kern="1200" dirty="0"/>
        </a:p>
      </dsp:txBody>
      <dsp:txXfrm>
        <a:off x="4347896" y="1060739"/>
        <a:ext cx="4785173" cy="717446"/>
      </dsp:txXfrm>
    </dsp:sp>
    <dsp:sp modelId="{2C689742-CEC2-46C7-920C-CE545DCAFFEC}">
      <dsp:nvSpPr>
        <dsp:cNvPr id="0" name=""/>
        <dsp:cNvSpPr/>
      </dsp:nvSpPr>
      <dsp:spPr>
        <a:xfrm>
          <a:off x="566606" y="1972674"/>
          <a:ext cx="2160984" cy="864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Basis RISK</a:t>
          </a:r>
          <a:endParaRPr lang="en-US" sz="2200" kern="1200" cap="none" baseline="0" dirty="0">
            <a:solidFill>
              <a:schemeClr val="tx1"/>
            </a:solidFill>
          </a:endParaRPr>
        </a:p>
      </dsp:txBody>
      <dsp:txXfrm>
        <a:off x="998803" y="1972674"/>
        <a:ext cx="1296591" cy="864393"/>
      </dsp:txXfrm>
    </dsp:sp>
    <dsp:sp modelId="{840F3C43-80B0-4D79-AFCA-21752733E2A0}">
      <dsp:nvSpPr>
        <dsp:cNvPr id="0" name=""/>
        <dsp:cNvSpPr/>
      </dsp:nvSpPr>
      <dsp:spPr>
        <a:xfrm>
          <a:off x="2446663" y="2046148"/>
          <a:ext cx="1793617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</a:t>
          </a:r>
          <a:endParaRPr lang="en-US" sz="2000" kern="1200" dirty="0"/>
        </a:p>
      </dsp:txBody>
      <dsp:txXfrm>
        <a:off x="2805386" y="2046148"/>
        <a:ext cx="1076171" cy="717446"/>
      </dsp:txXfrm>
    </dsp:sp>
    <dsp:sp modelId="{BF465CE3-96D2-4EDF-B178-6F8DE914646F}">
      <dsp:nvSpPr>
        <dsp:cNvPr id="0" name=""/>
        <dsp:cNvSpPr/>
      </dsp:nvSpPr>
      <dsp:spPr>
        <a:xfrm>
          <a:off x="3989173" y="2046148"/>
          <a:ext cx="5502619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Organize the portfolio experience return</a:t>
          </a:r>
        </a:p>
      </dsp:txBody>
      <dsp:txXfrm>
        <a:off x="4347896" y="2046148"/>
        <a:ext cx="4785173" cy="717446"/>
      </dsp:txXfrm>
    </dsp:sp>
    <dsp:sp modelId="{0BED80E6-0A2C-45CC-A626-1934390F79A4}">
      <dsp:nvSpPr>
        <dsp:cNvPr id="0" name=""/>
        <dsp:cNvSpPr/>
      </dsp:nvSpPr>
      <dsp:spPr>
        <a:xfrm>
          <a:off x="566606" y="2958083"/>
          <a:ext cx="2160984" cy="864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Model RISK</a:t>
          </a:r>
          <a:endParaRPr lang="en-US" sz="2200" kern="1200" cap="none" baseline="0" dirty="0">
            <a:solidFill>
              <a:schemeClr val="tx1"/>
            </a:solidFill>
          </a:endParaRPr>
        </a:p>
      </dsp:txBody>
      <dsp:txXfrm>
        <a:off x="998803" y="2958083"/>
        <a:ext cx="1296591" cy="864393"/>
      </dsp:txXfrm>
    </dsp:sp>
    <dsp:sp modelId="{EB39033D-4625-4E0C-A8E0-0AA1488478C0}">
      <dsp:nvSpPr>
        <dsp:cNvPr id="0" name=""/>
        <dsp:cNvSpPr/>
      </dsp:nvSpPr>
      <dsp:spPr>
        <a:xfrm>
          <a:off x="2446663" y="3031556"/>
          <a:ext cx="1793617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Reduce</a:t>
          </a:r>
          <a:endParaRPr lang="en-US" sz="2000" kern="1200" dirty="0"/>
        </a:p>
      </dsp:txBody>
      <dsp:txXfrm>
        <a:off x="2805386" y="3031556"/>
        <a:ext cx="1076171" cy="717446"/>
      </dsp:txXfrm>
    </dsp:sp>
    <dsp:sp modelId="{6556787A-8397-455B-9425-DD612065831F}">
      <dsp:nvSpPr>
        <dsp:cNvPr id="0" name=""/>
        <dsp:cNvSpPr/>
      </dsp:nvSpPr>
      <dsp:spPr>
        <a:xfrm>
          <a:off x="3989173" y="3031556"/>
          <a:ext cx="5502619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Documentation, Control, Audits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Sensitivity tests</a:t>
          </a:r>
          <a:endParaRPr lang="en-US" sz="1600" kern="1200" dirty="0"/>
        </a:p>
      </dsp:txBody>
      <dsp:txXfrm>
        <a:off x="4347896" y="3031556"/>
        <a:ext cx="4785173" cy="717446"/>
      </dsp:txXfrm>
    </dsp:sp>
    <dsp:sp modelId="{5443A911-D951-412A-95FC-170D98261F54}">
      <dsp:nvSpPr>
        <dsp:cNvPr id="0" name=""/>
        <dsp:cNvSpPr/>
      </dsp:nvSpPr>
      <dsp:spPr>
        <a:xfrm>
          <a:off x="566606" y="3943492"/>
          <a:ext cx="2160984" cy="864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none" spc="-80" baseline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Outsourcing RISK</a:t>
          </a:r>
          <a:endParaRPr lang="en-US" sz="2200" kern="1200" cap="none" baseline="0" dirty="0">
            <a:solidFill>
              <a:schemeClr val="tx1"/>
            </a:solidFill>
          </a:endParaRPr>
        </a:p>
      </dsp:txBody>
      <dsp:txXfrm>
        <a:off x="998803" y="3943492"/>
        <a:ext cx="1296591" cy="864393"/>
      </dsp:txXfrm>
    </dsp:sp>
    <dsp:sp modelId="{2964C82A-014B-4413-831E-7F217F6D45C1}">
      <dsp:nvSpPr>
        <dsp:cNvPr id="0" name=""/>
        <dsp:cNvSpPr/>
      </dsp:nvSpPr>
      <dsp:spPr>
        <a:xfrm>
          <a:off x="2446663" y="4016965"/>
          <a:ext cx="1793617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Limit</a:t>
          </a:r>
          <a:endParaRPr lang="en-US" sz="2000" kern="1200" dirty="0"/>
        </a:p>
      </dsp:txBody>
      <dsp:txXfrm>
        <a:off x="2805386" y="4016965"/>
        <a:ext cx="1076171" cy="717446"/>
      </dsp:txXfrm>
    </dsp:sp>
    <dsp:sp modelId="{379E0E4B-DCD8-4E18-8E00-D54BB7E68A66}">
      <dsp:nvSpPr>
        <dsp:cNvPr id="0" name=""/>
        <dsp:cNvSpPr/>
      </dsp:nvSpPr>
      <dsp:spPr>
        <a:xfrm>
          <a:off x="3989173" y="4016965"/>
          <a:ext cx="5502619" cy="7174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Write service agreements and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</a:t>
          </a:r>
          <a:endParaRPr lang="en-US" sz="1600" kern="1200" dirty="0"/>
        </a:p>
      </dsp:txBody>
      <dsp:txXfrm>
        <a:off x="4347896" y="4016965"/>
        <a:ext cx="4785173" cy="717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9FE2-A30D-49E7-866C-0EC9B355EB75}">
      <dsp:nvSpPr>
        <dsp:cNvPr id="0" name=""/>
        <dsp:cNvSpPr/>
      </dsp:nvSpPr>
      <dsp:spPr>
        <a:xfrm>
          <a:off x="3446937" y="1727757"/>
          <a:ext cx="2111703" cy="2111703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Machine Learning / Pattern Recognition</a:t>
          </a:r>
        </a:p>
      </dsp:txBody>
      <dsp:txXfrm>
        <a:off x="3871483" y="2222413"/>
        <a:ext cx="1262611" cy="1085459"/>
      </dsp:txXfrm>
    </dsp:sp>
    <dsp:sp modelId="{05DBBF6B-104D-4701-BCC1-A5A121BEEE77}">
      <dsp:nvSpPr>
        <dsp:cNvPr id="0" name=""/>
        <dsp:cNvSpPr/>
      </dsp:nvSpPr>
      <dsp:spPr>
        <a:xfrm>
          <a:off x="2218309" y="1228627"/>
          <a:ext cx="1535784" cy="153578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Actuarial Science / Statistics</a:t>
          </a:r>
          <a:endParaRPr lang="en-US" sz="1400" kern="1200" dirty="0"/>
        </a:p>
      </dsp:txBody>
      <dsp:txXfrm>
        <a:off x="2604947" y="1617602"/>
        <a:ext cx="762508" cy="757834"/>
      </dsp:txXfrm>
    </dsp:sp>
    <dsp:sp modelId="{7D406433-6820-45B5-92C9-9E5820A6FC09}">
      <dsp:nvSpPr>
        <dsp:cNvPr id="0" name=""/>
        <dsp:cNvSpPr/>
      </dsp:nvSpPr>
      <dsp:spPr>
        <a:xfrm rot="20700000">
          <a:off x="3078505" y="169092"/>
          <a:ext cx="1504754" cy="150475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Algorithms / Modeling</a:t>
          </a:r>
          <a:endParaRPr lang="en-US" sz="1400" kern="1200" dirty="0"/>
        </a:p>
      </dsp:txBody>
      <dsp:txXfrm rot="-20700000">
        <a:off x="3408542" y="499129"/>
        <a:ext cx="844681" cy="844681"/>
      </dsp:txXfrm>
    </dsp:sp>
    <dsp:sp modelId="{886DAF41-9179-4EEE-8C43-D597D25AFEF5}">
      <dsp:nvSpPr>
        <dsp:cNvPr id="0" name=""/>
        <dsp:cNvSpPr/>
      </dsp:nvSpPr>
      <dsp:spPr>
        <a:xfrm rot="7436587">
          <a:off x="3213079" y="1475297"/>
          <a:ext cx="2702979" cy="2702979"/>
        </a:xfrm>
        <a:prstGeom prst="circularArrow">
          <a:avLst>
            <a:gd name="adj1" fmla="val 4688"/>
            <a:gd name="adj2" fmla="val 299029"/>
            <a:gd name="adj3" fmla="val 2507200"/>
            <a:gd name="adj4" fmla="val 1588072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F943AC-7B51-4571-82CE-645857B644FF}">
      <dsp:nvSpPr>
        <dsp:cNvPr id="0" name=""/>
        <dsp:cNvSpPr/>
      </dsp:nvSpPr>
      <dsp:spPr>
        <a:xfrm>
          <a:off x="1946325" y="890339"/>
          <a:ext cx="1963883" cy="19638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68AFD6-D812-49C3-A8F0-BD1BBD87D868}">
      <dsp:nvSpPr>
        <dsp:cNvPr id="0" name=""/>
        <dsp:cNvSpPr/>
      </dsp:nvSpPr>
      <dsp:spPr>
        <a:xfrm rot="6910731">
          <a:off x="2730440" y="-158982"/>
          <a:ext cx="2117462" cy="21174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BA85-0E27-4172-934C-B7616EB015E6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A65C1-C7E5-40CF-AA01-AAD66BBE0C76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1E6C-ED74-4146-B7CE-3A46C93EBD59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New Players</a:t>
          </a:r>
          <a:endParaRPr lang="en-US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70560" y="3030220"/>
        <a:ext cx="1042416" cy="906780"/>
      </dsp:txXfrm>
    </dsp:sp>
    <dsp:sp modelId="{0C7464E5-7A1A-4A63-8036-AC06AD82FD4F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8A348-19AA-4C57-A90A-FDE3EDCB66EC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Improved Algorithms and Techniques</a:t>
          </a:r>
          <a:endParaRPr lang="en-US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2976" y="2195829"/>
        <a:ext cx="1280160" cy="1741170"/>
      </dsp:txXfrm>
    </dsp:sp>
    <dsp:sp modelId="{C0975764-F335-4F68-9C96-A35B3BA4E975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12E92-2C8A-4BDE-9F9E-830FF2E0BB1C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More Powerful Hardware</a:t>
          </a:r>
          <a:endParaRPr lang="en-US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17520" y="1582419"/>
        <a:ext cx="1280160" cy="2354580"/>
      </dsp:txXfrm>
    </dsp:sp>
    <dsp:sp modelId="{A3ED3054-7373-4B03-84EF-1B8E3E7E43C5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A1954-123C-48FC-A973-DB966899DD74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Vastly Improved Software</a:t>
          </a:r>
          <a:endParaRPr lang="en-US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50080" y="1205229"/>
        <a:ext cx="1280160" cy="2731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57B6-84CC-4C18-A0E9-03C1BC1A0361}">
      <dsp:nvSpPr>
        <dsp:cNvPr id="0" name=""/>
        <dsp:cNvSpPr/>
      </dsp:nvSpPr>
      <dsp:spPr>
        <a:xfrm>
          <a:off x="0" y="0"/>
          <a:ext cx="7733102" cy="4456182"/>
        </a:xfrm>
        <a:prstGeom prst="roundRect">
          <a:avLst>
            <a:gd name="adj" fmla="val 85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4780" tIns="144780" rIns="144780" bIns="3458492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Internal Risk Model</a:t>
          </a:r>
          <a:endParaRPr lang="en-US" sz="3800" kern="1200" dirty="0"/>
        </a:p>
      </dsp:txBody>
      <dsp:txXfrm>
        <a:off x="110940" y="110940"/>
        <a:ext cx="7511222" cy="4234302"/>
      </dsp:txXfrm>
    </dsp:sp>
    <dsp:sp modelId="{88107733-2252-4227-A11C-22BBAE218339}">
      <dsp:nvSpPr>
        <dsp:cNvPr id="0" name=""/>
        <dsp:cNvSpPr/>
      </dsp:nvSpPr>
      <dsp:spPr>
        <a:xfrm>
          <a:off x="193327" y="1114045"/>
          <a:ext cx="7346446" cy="3119327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980773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Level of Risk</a:t>
          </a:r>
          <a:endParaRPr lang="en-US" sz="3800" kern="1200" dirty="0"/>
        </a:p>
      </dsp:txBody>
      <dsp:txXfrm>
        <a:off x="289257" y="1209975"/>
        <a:ext cx="7154586" cy="2927467"/>
      </dsp:txXfrm>
    </dsp:sp>
    <dsp:sp modelId="{112DADAB-365F-482A-9295-281DD91C9A9F}">
      <dsp:nvSpPr>
        <dsp:cNvPr id="0" name=""/>
        <dsp:cNvSpPr/>
      </dsp:nvSpPr>
      <dsp:spPr>
        <a:xfrm>
          <a:off x="386655" y="2319763"/>
          <a:ext cx="6959791" cy="1599127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70256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Volatility of Risk, </a:t>
          </a:r>
          <a:br>
            <a:rPr lang="en-US" sz="3800" kern="1200" dirty="0" smtClean="0"/>
          </a:br>
          <a:r>
            <a:rPr lang="en-US" sz="3800" kern="1200" dirty="0" smtClean="0"/>
            <a:t>Correlation among Risks</a:t>
          </a:r>
          <a:endParaRPr lang="en-US" sz="3800" kern="1200" dirty="0"/>
        </a:p>
      </dsp:txBody>
      <dsp:txXfrm>
        <a:off x="435834" y="2368942"/>
        <a:ext cx="6861433" cy="1500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9C065-1753-4E55-9ABA-14DB0309C3F9}">
      <dsp:nvSpPr>
        <dsp:cNvPr id="0" name=""/>
        <dsp:cNvSpPr/>
      </dsp:nvSpPr>
      <dsp:spPr>
        <a:xfrm>
          <a:off x="3099288" y="1524278"/>
          <a:ext cx="1665648" cy="91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783"/>
              </a:lnTo>
              <a:lnTo>
                <a:pt x="1665648" y="626783"/>
              </a:lnTo>
              <a:lnTo>
                <a:pt x="1665648" y="9192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7F343-0D33-4694-AFBC-9E2B5942BA68}">
      <dsp:nvSpPr>
        <dsp:cNvPr id="0" name=""/>
        <dsp:cNvSpPr/>
      </dsp:nvSpPr>
      <dsp:spPr>
        <a:xfrm>
          <a:off x="1394307" y="1524278"/>
          <a:ext cx="1704981" cy="919276"/>
        </a:xfrm>
        <a:custGeom>
          <a:avLst/>
          <a:gdLst/>
          <a:ahLst/>
          <a:cxnLst/>
          <a:rect l="0" t="0" r="0" b="0"/>
          <a:pathLst>
            <a:path>
              <a:moveTo>
                <a:pt x="1704981" y="0"/>
              </a:moveTo>
              <a:lnTo>
                <a:pt x="1704981" y="626783"/>
              </a:lnTo>
              <a:lnTo>
                <a:pt x="0" y="626783"/>
              </a:lnTo>
              <a:lnTo>
                <a:pt x="0" y="9192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9F41-344E-4B6D-9322-02B984D25ADA}">
      <dsp:nvSpPr>
        <dsp:cNvPr id="0" name=""/>
        <dsp:cNvSpPr/>
      </dsp:nvSpPr>
      <dsp:spPr>
        <a:xfrm>
          <a:off x="1706466" y="131456"/>
          <a:ext cx="2785644" cy="139282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97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State Space Modeling</a:t>
          </a:r>
          <a:endParaRPr lang="en-US" sz="4000" kern="1200" dirty="0"/>
        </a:p>
      </dsp:txBody>
      <dsp:txXfrm>
        <a:off x="1706466" y="131456"/>
        <a:ext cx="2785644" cy="1392822"/>
      </dsp:txXfrm>
    </dsp:sp>
    <dsp:sp modelId="{B09E7A4F-0B80-4C27-84A9-B900D92BD71E}">
      <dsp:nvSpPr>
        <dsp:cNvPr id="0" name=""/>
        <dsp:cNvSpPr/>
      </dsp:nvSpPr>
      <dsp:spPr>
        <a:xfrm>
          <a:off x="1484" y="2443555"/>
          <a:ext cx="2785644" cy="139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Interest Rate Risk</a:t>
          </a:r>
          <a:endParaRPr lang="en-US" sz="4000" kern="1200" dirty="0"/>
        </a:p>
      </dsp:txBody>
      <dsp:txXfrm>
        <a:off x="1484" y="2443555"/>
        <a:ext cx="2785644" cy="1392822"/>
      </dsp:txXfrm>
    </dsp:sp>
    <dsp:sp modelId="{4053AF66-3544-45E2-BF3C-64E0B9E29121}">
      <dsp:nvSpPr>
        <dsp:cNvPr id="0" name=""/>
        <dsp:cNvSpPr/>
      </dsp:nvSpPr>
      <dsp:spPr>
        <a:xfrm>
          <a:off x="3372114" y="2443555"/>
          <a:ext cx="2785644" cy="139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Longevity</a:t>
          </a:r>
          <a:endParaRPr lang="en-US" sz="4000" kern="1200" dirty="0"/>
        </a:p>
      </dsp:txBody>
      <dsp:txXfrm>
        <a:off x="3372114" y="2443555"/>
        <a:ext cx="2785644" cy="13928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57B6-84CC-4C18-A0E9-03C1BC1A0361}">
      <dsp:nvSpPr>
        <dsp:cNvPr id="0" name=""/>
        <dsp:cNvSpPr/>
      </dsp:nvSpPr>
      <dsp:spPr>
        <a:xfrm>
          <a:off x="0" y="0"/>
          <a:ext cx="3156153" cy="3087329"/>
        </a:xfrm>
        <a:prstGeom prst="roundRect">
          <a:avLst>
            <a:gd name="adj" fmla="val 85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239611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Internal Risk Model</a:t>
          </a:r>
          <a:endParaRPr lang="en-US" sz="2000" kern="1200" dirty="0"/>
        </a:p>
      </dsp:txBody>
      <dsp:txXfrm>
        <a:off x="76861" y="76861"/>
        <a:ext cx="3002431" cy="2933607"/>
      </dsp:txXfrm>
    </dsp:sp>
    <dsp:sp modelId="{88107733-2252-4227-A11C-22BBAE218339}">
      <dsp:nvSpPr>
        <dsp:cNvPr id="0" name=""/>
        <dsp:cNvSpPr/>
      </dsp:nvSpPr>
      <dsp:spPr>
        <a:xfrm>
          <a:off x="78903" y="771832"/>
          <a:ext cx="2998345" cy="216113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372318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of Risk</a:t>
          </a:r>
          <a:endParaRPr lang="en-US" sz="2000" kern="1200" dirty="0"/>
        </a:p>
      </dsp:txBody>
      <dsp:txXfrm>
        <a:off x="145365" y="838294"/>
        <a:ext cx="2865421" cy="2028206"/>
      </dsp:txXfrm>
    </dsp:sp>
    <dsp:sp modelId="{112DADAB-365F-482A-9295-281DD91C9A9F}">
      <dsp:nvSpPr>
        <dsp:cNvPr id="0" name=""/>
        <dsp:cNvSpPr/>
      </dsp:nvSpPr>
      <dsp:spPr>
        <a:xfrm>
          <a:off x="157807" y="1607177"/>
          <a:ext cx="2840537" cy="110790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Volatility of Risk, </a:t>
          </a:r>
          <a:br>
            <a:rPr lang="en-US" sz="2000" kern="1200" dirty="0" smtClean="0"/>
          </a:br>
          <a:r>
            <a:rPr lang="en-US" sz="2000" kern="1200" dirty="0" smtClean="0"/>
            <a:t>Correlation among Risks</a:t>
          </a:r>
          <a:endParaRPr lang="en-US" sz="2000" kern="1200" dirty="0"/>
        </a:p>
      </dsp:txBody>
      <dsp:txXfrm>
        <a:off x="191879" y="1641249"/>
        <a:ext cx="2772393" cy="1039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929C-43AA-41F6-92B1-C2925B6D6E9D}">
      <dsp:nvSpPr>
        <dsp:cNvPr id="0" name=""/>
        <dsp:cNvSpPr/>
      </dsp:nvSpPr>
      <dsp:spPr>
        <a:xfrm>
          <a:off x="395457" y="10942"/>
          <a:ext cx="9729600" cy="1417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949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Fit a Parametric Curve to Yield Curve at each point in time </a:t>
          </a:r>
          <a:endParaRPr lang="en-US" sz="2700" kern="1200" dirty="0"/>
        </a:p>
      </dsp:txBody>
      <dsp:txXfrm>
        <a:off x="395457" y="365192"/>
        <a:ext cx="9375350" cy="708500"/>
      </dsp:txXfrm>
    </dsp:sp>
    <dsp:sp modelId="{F86B76CA-0AC8-4108-832F-7A4BF14F9420}">
      <dsp:nvSpPr>
        <dsp:cNvPr id="0" name=""/>
        <dsp:cNvSpPr/>
      </dsp:nvSpPr>
      <dsp:spPr>
        <a:xfrm>
          <a:off x="395457" y="1103654"/>
          <a:ext cx="2996716" cy="2729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Nelson-</a:t>
          </a:r>
          <a:r>
            <a:rPr lang="en-US" sz="2700" kern="1200" dirty="0" err="1" smtClean="0"/>
            <a:t>Siegal</a:t>
          </a:r>
          <a:r>
            <a:rPr lang="en-US" sz="2700" kern="1200" dirty="0" smtClean="0"/>
            <a:t> Model</a:t>
          </a:r>
          <a:endParaRPr lang="en-US" sz="2700" kern="1200" dirty="0"/>
        </a:p>
      </dsp:txBody>
      <dsp:txXfrm>
        <a:off x="395457" y="1103654"/>
        <a:ext cx="2996716" cy="2729664"/>
      </dsp:txXfrm>
    </dsp:sp>
    <dsp:sp modelId="{3E7786C5-6D76-4C87-B6B9-2E2851903D63}">
      <dsp:nvSpPr>
        <dsp:cNvPr id="0" name=""/>
        <dsp:cNvSpPr/>
      </dsp:nvSpPr>
      <dsp:spPr>
        <a:xfrm>
          <a:off x="3392174" y="483276"/>
          <a:ext cx="6732883" cy="1417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949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Adopt a dynamic approach to model</a:t>
          </a:r>
          <a:endParaRPr lang="en-US" sz="2700" kern="1200" dirty="0"/>
        </a:p>
      </dsp:txBody>
      <dsp:txXfrm>
        <a:off x="3392174" y="837526"/>
        <a:ext cx="6378633" cy="708500"/>
      </dsp:txXfrm>
    </dsp:sp>
    <dsp:sp modelId="{040B5CBF-7EF6-4DFA-A2DF-0204FE9DB265}">
      <dsp:nvSpPr>
        <dsp:cNvPr id="0" name=""/>
        <dsp:cNvSpPr/>
      </dsp:nvSpPr>
      <dsp:spPr>
        <a:xfrm>
          <a:off x="3392174" y="1575988"/>
          <a:ext cx="2996716" cy="2729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 state space to represent changes in the parameters of the Nelson </a:t>
          </a:r>
          <a:r>
            <a:rPr lang="en-US" sz="2700" kern="1200" dirty="0" err="1" smtClean="0"/>
            <a:t>Siegal</a:t>
          </a:r>
          <a:r>
            <a:rPr lang="en-US" sz="2700" kern="1200" dirty="0" smtClean="0"/>
            <a:t> Curve</a:t>
          </a:r>
          <a:endParaRPr lang="en-US" sz="2700" kern="1200" dirty="0"/>
        </a:p>
      </dsp:txBody>
      <dsp:txXfrm>
        <a:off x="3392174" y="1575988"/>
        <a:ext cx="2996716" cy="2729664"/>
      </dsp:txXfrm>
    </dsp:sp>
    <dsp:sp modelId="{32239E7A-B092-48DE-9CD7-5BDB0974CAB0}">
      <dsp:nvSpPr>
        <dsp:cNvPr id="0" name=""/>
        <dsp:cNvSpPr/>
      </dsp:nvSpPr>
      <dsp:spPr>
        <a:xfrm>
          <a:off x="6388891" y="955609"/>
          <a:ext cx="3736166" cy="1417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949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Implement in ERM</a:t>
          </a:r>
          <a:endParaRPr lang="en-US" sz="2700" kern="1200" dirty="0"/>
        </a:p>
      </dsp:txBody>
      <dsp:txXfrm>
        <a:off x="6388891" y="1309859"/>
        <a:ext cx="3381916" cy="708500"/>
      </dsp:txXfrm>
    </dsp:sp>
    <dsp:sp modelId="{84791563-C7BC-40CE-95A5-D8B6E1BD1E9F}">
      <dsp:nvSpPr>
        <dsp:cNvPr id="0" name=""/>
        <dsp:cNvSpPr/>
      </dsp:nvSpPr>
      <dsp:spPr>
        <a:xfrm>
          <a:off x="6388891" y="2048321"/>
          <a:ext cx="2996716" cy="2689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same model to project yield curve going forward to estimate interest rate risk exposure</a:t>
          </a:r>
          <a:endParaRPr lang="en-US" sz="2700" kern="1200" dirty="0"/>
        </a:p>
      </dsp:txBody>
      <dsp:txXfrm>
        <a:off x="6388891" y="2048321"/>
        <a:ext cx="2996716" cy="26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7038-7212-4D48-9851-59076B70ACDA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7BC1-AD41-4552-8E8F-3B82BDA3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7E6FBD-F5AD-4DB0-9C94-4C84D31539AC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641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4CE6D9-3899-49F0-8A46-4FB91A934937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8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42E445-F242-4795-B2AA-9D19C9948305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42E445-F242-4795-B2AA-9D19C9948305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180D04-F2F0-4C1A-9D4F-E6CA60254A29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15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8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09/14/12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2352A8-A0DD-4886-AEF0-CF78706B8CD7}" type="slidenum">
              <a:rPr lang="de-DE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de-DE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7987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2005"/>
            <a:ext cx="10058400" cy="9684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13609"/>
            <a:ext cx="100584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66333"/>
            <a:ext cx="10058400" cy="43027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1408096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Solvency II and Predictive Analytics in LTC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86797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U.S. companies can improve ERM by using Advanced techniques developed for solvency II and emerging predictive analytics methods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3822" y="5598622"/>
            <a:ext cx="3641868" cy="67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 smtClean="0"/>
              <a:t>Howard Zail, FSA, FFA, MAAA</a:t>
            </a:r>
            <a:br>
              <a:rPr lang="en-US" sz="1400" b="1" cap="none" dirty="0" smtClean="0"/>
            </a:br>
            <a:r>
              <a:rPr lang="en-US" sz="1400" cap="none" dirty="0" smtClean="0"/>
              <a:t>Partner, </a:t>
            </a:r>
            <a:r>
              <a:rPr lang="en-US" sz="1400" cap="none" dirty="0" err="1" smtClean="0"/>
              <a:t>Elucidor</a:t>
            </a:r>
            <a:r>
              <a:rPr lang="en-US" sz="1400" cap="none" dirty="0" smtClean="0"/>
              <a:t>, LLC</a:t>
            </a:r>
            <a:br>
              <a:rPr lang="en-US" sz="1400" cap="none" dirty="0" smtClean="0"/>
            </a:br>
            <a:r>
              <a:rPr lang="en-US" sz="1400" cap="none" dirty="0" smtClean="0"/>
              <a:t>hzail@elucidor.com</a:t>
            </a:r>
            <a:endParaRPr lang="en-US" sz="14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3022" y="5598620"/>
            <a:ext cx="5967197" cy="595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 smtClean="0"/>
              <a:t>Nefissa </a:t>
            </a:r>
            <a:r>
              <a:rPr lang="en-US" sz="1400" b="1" cap="none" dirty="0"/>
              <a:t>Sator, CERA, MAAA, IA (French Institute of Actuaries)</a:t>
            </a:r>
            <a:r>
              <a:rPr lang="en-US" sz="1600" b="1" cap="none" dirty="0"/>
              <a:t/>
            </a:r>
            <a:br>
              <a:rPr lang="en-US" sz="1600" b="1" cap="none" dirty="0"/>
            </a:br>
            <a:r>
              <a:rPr lang="en-US" sz="1400" cap="none" dirty="0" smtClean="0"/>
              <a:t>SVP </a:t>
            </a:r>
            <a:r>
              <a:rPr lang="en-US" sz="1400" cap="none" dirty="0"/>
              <a:t>USA for </a:t>
            </a:r>
            <a:r>
              <a:rPr lang="en-US" sz="1400" cap="none" dirty="0" err="1"/>
              <a:t>Forsides</a:t>
            </a:r>
            <a:r>
              <a:rPr lang="en-US" sz="1400" cap="none" dirty="0"/>
              <a:t> Actuary</a:t>
            </a:r>
            <a:br>
              <a:rPr lang="en-US" sz="1400" cap="none" dirty="0"/>
            </a:br>
            <a:r>
              <a:rPr lang="en-US" sz="1400" cap="none" dirty="0"/>
              <a:t>nefissa.sator@forsides.com</a:t>
            </a:r>
          </a:p>
          <a:p>
            <a:endParaRPr lang="en-US" sz="1400" b="1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Identify the Risks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57160"/>
              </p:ext>
            </p:extLst>
          </p:nvPr>
        </p:nvGraphicFramePr>
        <p:xfrm>
          <a:off x="1096963" y="1426464"/>
          <a:ext cx="10058400" cy="480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droit 9"/>
          <p:cNvCxnSpPr/>
          <p:nvPr/>
        </p:nvCxnSpPr>
        <p:spPr>
          <a:xfrm>
            <a:off x="594360" y="3340929"/>
            <a:ext cx="11183112" cy="0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95601" y="1545813"/>
            <a:ext cx="6551613" cy="79208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>
            <a:defPPr>
              <a:defRPr lang="fr-FR"/>
            </a:defPPr>
          </a:lstStyle>
          <a:p>
            <a:pPr lvl="1" algn="ctr"/>
            <a:endParaRPr lang="fr-FR" cap="all" spc="-8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lvl="1" algn="ctr"/>
            <a:r>
              <a:rPr lang="en-US" cap="all" spc="-8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Essential </a:t>
            </a:r>
            <a:r>
              <a:rPr lang="en-US" cap="all" spc="-8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element   </a:t>
            </a:r>
            <a:r>
              <a:rPr lang="en-US" b="1" cap="all" spc="-80" dirty="0">
                <a:solidFill>
                  <a:schemeClr val="tx2"/>
                </a:solidFill>
                <a:ea typeface="+mj-ea"/>
                <a:cs typeface="+mj-cs"/>
              </a:rPr>
              <a:t>‘the data’</a:t>
            </a:r>
          </a:p>
        </p:txBody>
      </p:sp>
      <p:sp>
        <p:nvSpPr>
          <p:cNvPr id="19460" name="Pentagone 6"/>
          <p:cNvSpPr>
            <a:spLocks noChangeArrowheads="1"/>
          </p:cNvSpPr>
          <p:nvPr/>
        </p:nvSpPr>
        <p:spPr bwMode="auto">
          <a:xfrm rot="5400000">
            <a:off x="4547270" y="367490"/>
            <a:ext cx="2448272" cy="6551612"/>
          </a:xfrm>
          <a:prstGeom prst="homePlate">
            <a:avLst>
              <a:gd name="adj" fmla="val 18745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96684" y="2409863"/>
            <a:ext cx="65516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30400" tIns="230400" rIns="0" bIns="230400"/>
          <a:lstStyle>
            <a:lvl1pPr marL="2286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2286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677863" indent="-230188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800" cap="all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KEY RISK INDICATORS  </a:t>
            </a:r>
            <a:r>
              <a:rPr lang="en-US" sz="1800" b="1" cap="all" spc="-8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‘KRI’</a:t>
            </a:r>
          </a:p>
          <a:p>
            <a:pPr marL="180975" lvl="1" indent="0" algn="ctr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Mortality and Incidence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Rates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80975" lvl="1" indent="0" algn="ctr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Lapses and Non-Forfeiture 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80975" lvl="1" indent="0" algn="ctr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Discount Rates</a:t>
            </a:r>
          </a:p>
          <a:p>
            <a:pPr marL="180975" lvl="1" indent="0" algn="ctr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Underwriting and Claims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Acceptance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463" name="Text Box 2"/>
          <p:cNvSpPr txBox="1">
            <a:spLocks noChangeArrowheads="1"/>
          </p:cNvSpPr>
          <p:nvPr/>
        </p:nvSpPr>
        <p:spPr bwMode="auto">
          <a:xfrm>
            <a:off x="2458300" y="4651140"/>
            <a:ext cx="763284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30400" tIns="230400" rIns="0" bIns="230400"/>
          <a:lstStyle>
            <a:lvl1pPr marL="342900" indent="-3429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Monitor the technical, financial and management risks</a:t>
            </a: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Justify assumptions</a:t>
            </a: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Alert in case of surpassing limits and correction measures</a:t>
            </a: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Reporting to the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“LTC Experts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Committee” and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“Risk Committee”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7430336" y="3053169"/>
            <a:ext cx="367240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</a:rPr>
              <a:t>H</a:t>
            </a:r>
            <a:r>
              <a:rPr lang="en-US" sz="1600" b="1" dirty="0" smtClean="0">
                <a:solidFill>
                  <a:schemeClr val="tx2"/>
                </a:solidFill>
              </a:rPr>
              <a:t>igh budget necessary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Define the </a:t>
            </a:r>
            <a:r>
              <a:rPr lang="en-US" dirty="0" smtClean="0"/>
              <a:t>Key </a:t>
            </a: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I</a:t>
            </a:r>
            <a:r>
              <a:rPr lang="en-US" dirty="0" smtClean="0"/>
              <a:t>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23573"/>
      </p:ext>
    </p:extLst>
  </p:cSld>
  <p:clrMapOvr>
    <a:masterClrMapping/>
  </p:clrMapOvr>
  <p:transition spd="med" advTm="8881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093694" y="764704"/>
            <a:ext cx="766660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30400" tIns="230400" rIns="0" bIns="230400"/>
          <a:lstStyle>
            <a:lvl1pPr marL="2286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8788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just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400" cap="all" spc="-8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j-ea"/>
              <a:cs typeface="+mj-cs"/>
            </a:endParaRPr>
          </a:p>
          <a:p>
            <a:pPr marL="0" lvl="1" indent="0" algn="just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400" cap="all" spc="-80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j-ea"/>
              <a:cs typeface="+mj-cs"/>
            </a:endParaRPr>
          </a:p>
          <a:p>
            <a:pPr marL="91440" lvl="1" indent="-91440" defTabSz="9144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Define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the premium rate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increase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policy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Based 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key risk indicators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Taking into account the insured behavior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Using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long-term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duration of the contracts</a:t>
            </a: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Reintroducing benefit revaluation</a:t>
            </a: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lvl="1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027112" lvl="2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Reduce the reputation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risk</a:t>
            </a:r>
          </a:p>
          <a:p>
            <a:pPr marL="1027112" lvl="2" indent="-285750" eaLnBrk="1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Confirm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assumptions </a:t>
            </a: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–"/>
              <a:defRPr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230188" lvl="1" indent="0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marL="0" lvl="1" indent="0" algn="just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400" cap="all" spc="-8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j-ea"/>
              <a:cs typeface="+mj-cs"/>
            </a:endParaRPr>
          </a:p>
          <a:p>
            <a:pPr marL="0" lvl="1" indent="0" algn="just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400" cap="all" spc="-8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+mn-lt"/>
              <a:ea typeface="+mj-ea"/>
              <a:cs typeface="+mj-cs"/>
            </a:endParaRPr>
          </a:p>
          <a:p>
            <a:pPr marL="230188" lvl="1" indent="0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fr-FR" sz="1600" b="1" dirty="0">
                <a:solidFill>
                  <a:schemeClr val="tx1"/>
                </a:solidFill>
                <a:latin typeface="+mn-lt"/>
              </a:rPr>
              <a:t>	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buFont typeface="Arial" charset="0"/>
              <a:buChar char="–"/>
              <a:defRPr/>
            </a:pPr>
            <a:endParaRPr lang="fr-F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8625247" y="2968042"/>
            <a:ext cx="19351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</a:pPr>
            <a:r>
              <a:rPr lang="en-US" b="1" dirty="0">
                <a:solidFill>
                  <a:schemeClr val="tx2"/>
                </a:solidFill>
              </a:rPr>
              <a:t>Indexed </a:t>
            </a:r>
            <a:r>
              <a:rPr lang="en-US" b="1" dirty="0" smtClean="0">
                <a:solidFill>
                  <a:schemeClr val="tx2"/>
                </a:solidFill>
              </a:rPr>
              <a:t>premium + revaluation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smtClean="0">
                <a:solidFill>
                  <a:schemeClr val="tx2"/>
                </a:solidFill>
              </a:rPr>
              <a:t>benefits in </a:t>
            </a:r>
            <a:r>
              <a:rPr lang="en-US" b="1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long-term </a:t>
            </a:r>
            <a:r>
              <a:rPr lang="en-US" b="1" dirty="0">
                <a:solidFill>
                  <a:schemeClr val="tx2"/>
                </a:solidFill>
              </a:rPr>
              <a:t>process</a:t>
            </a:r>
          </a:p>
        </p:txBody>
      </p:sp>
      <p:sp>
        <p:nvSpPr>
          <p:cNvPr id="21513" name="Accolade fermante 1"/>
          <p:cNvSpPr>
            <a:spLocks/>
          </p:cNvSpPr>
          <p:nvPr/>
        </p:nvSpPr>
        <p:spPr bwMode="auto">
          <a:xfrm>
            <a:off x="8037622" y="1586743"/>
            <a:ext cx="360809" cy="4516669"/>
          </a:xfrm>
          <a:prstGeom prst="rightBrace">
            <a:avLst>
              <a:gd name="adj1" fmla="val 61459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Determine the Management Actions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6" y="3514167"/>
            <a:ext cx="6002618" cy="17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782043"/>
      </p:ext>
    </p:extLst>
  </p:cSld>
  <p:clrMapOvr>
    <a:masterClrMapping/>
  </p:clrMapOvr>
  <p:transition spd="med" advTm="9370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741" y="2187092"/>
            <a:ext cx="4867765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028680" y="2182785"/>
            <a:ext cx="3638158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73741" y="2251100"/>
            <a:ext cx="4828077" cy="33855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fr-FR"/>
            </a:defPPr>
            <a:lvl2pPr marL="266700" lvl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 sz="1200" cap="all" spc="-80">
                <a:uFill>
                  <a:solidFill>
                    <a:srgbClr val="FF0000"/>
                  </a:solidFill>
                </a:uFill>
                <a:latin typeface="+mj-lt"/>
                <a:ea typeface="+mj-ea"/>
                <a:cs typeface="+mj-cs"/>
              </a:defRPr>
            </a:lvl2pPr>
          </a:lstStyle>
          <a:p>
            <a:pPr marL="88900" lvl="1" algn="ctr"/>
            <a:r>
              <a:rPr lang="en-US" sz="1600" b="1" cap="none" dirty="0">
                <a:solidFill>
                  <a:schemeClr val="tx2"/>
                </a:solidFill>
                <a:latin typeface="+mn-lt"/>
              </a:rPr>
              <a:t>Transform the </a:t>
            </a:r>
            <a:r>
              <a:rPr lang="en-US" sz="1600" b="1" cap="none" dirty="0" smtClean="0">
                <a:solidFill>
                  <a:schemeClr val="tx2"/>
                </a:solidFill>
                <a:latin typeface="+mn-lt"/>
              </a:rPr>
              <a:t>KRI </a:t>
            </a:r>
            <a:r>
              <a:rPr lang="en-US" sz="1600" b="1" cap="none" dirty="0">
                <a:solidFill>
                  <a:schemeClr val="tx2"/>
                </a:solidFill>
                <a:latin typeface="+mn-lt"/>
              </a:rPr>
              <a:t>in visual indicators easily understandable</a:t>
            </a: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1018234" y="1501444"/>
            <a:ext cx="896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</a:pPr>
            <a:r>
              <a:rPr lang="en-US" sz="2400" u="heavy" spc="-8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ea typeface="+mj-ea"/>
                <a:cs typeface="+mj-cs"/>
              </a:rPr>
              <a:t>Relevant and efficient communication at all </a:t>
            </a:r>
            <a:r>
              <a:rPr lang="en-US" sz="2400" u="heavy" spc="-8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ea typeface="+mj-ea"/>
                <a:cs typeface="+mj-cs"/>
              </a:rPr>
              <a:t>levels, with illustrations</a:t>
            </a:r>
            <a:endParaRPr lang="en-US" sz="2400" spc="-8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0000"/>
                </a:solidFill>
              </a:u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959" y="2259298"/>
            <a:ext cx="404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600" b="1" spc="-80" dirty="0" smtClean="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ea typeface="+mj-ea"/>
                <a:cs typeface="+mj-cs"/>
              </a:rPr>
              <a:t>Illustrate the risk characteristics</a:t>
            </a:r>
            <a:endParaRPr lang="en-US" sz="1600" b="1" spc="-80" dirty="0">
              <a:solidFill>
                <a:schemeClr val="tx2"/>
              </a:solidFill>
              <a:uFill>
                <a:solidFill>
                  <a:srgbClr val="FF0000"/>
                </a:solidFill>
              </a:u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741" y="2774267"/>
            <a:ext cx="56105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Traffic light symbols to communicate the claims experience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4840" y="2788937"/>
            <a:ext cx="43965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Breakdown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liabilities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age of occurrence </a:t>
            </a: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0087" y="56677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1/3 of the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incidence rate is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yet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observed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763719" y="3322859"/>
            <a:ext cx="288040" cy="288032"/>
          </a:xfrm>
          <a:prstGeom prst="ellipse">
            <a:avLst/>
          </a:prstGeom>
          <a:solidFill>
            <a:srgbClr val="218B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63719" y="3682899"/>
            <a:ext cx="288040" cy="288032"/>
          </a:xfrm>
          <a:prstGeom prst="ellipse">
            <a:avLst/>
          </a:prstGeom>
          <a:solidFill>
            <a:srgbClr val="F17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63721" y="4042939"/>
            <a:ext cx="287999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312005"/>
            <a:ext cx="10268712" cy="968440"/>
          </a:xfrm>
        </p:spPr>
        <p:txBody>
          <a:bodyPr>
            <a:normAutofit/>
          </a:bodyPr>
          <a:lstStyle/>
          <a:p>
            <a:r>
              <a:rPr lang="en-US" dirty="0" smtClean="0"/>
              <a:t>4. Develop an Adapted </a:t>
            </a: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C</a:t>
            </a:r>
            <a:r>
              <a:rPr lang="en-US" dirty="0" smtClean="0"/>
              <a:t>ulture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25" y="3140371"/>
            <a:ext cx="27178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66444"/>
      </p:ext>
    </p:extLst>
  </p:cSld>
  <p:clrMapOvr>
    <a:masterClrMapping/>
  </p:clrMapOvr>
  <p:transition spd="med" advTm="10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56965" y="1769369"/>
            <a:ext cx="54560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91430" y="1818699"/>
            <a:ext cx="5151299" cy="338554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n-US"/>
            </a:defPPr>
            <a:lvl2pPr marL="88900"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 sz="1400" b="1" cap="small" spc="-80">
                <a:solidFill>
                  <a:schemeClr val="tx2"/>
                </a:solidFill>
                <a:uFill>
                  <a:solidFill>
                    <a:srgbClr val="FF0000"/>
                  </a:solidFill>
                </a:uFill>
                <a:ea typeface="+mj-ea"/>
                <a:cs typeface="+mj-cs"/>
              </a:defRPr>
            </a:lvl2pPr>
          </a:lstStyle>
          <a:p>
            <a:pPr lvl="1"/>
            <a:r>
              <a:rPr lang="en-US" sz="1600" cap="none" dirty="0"/>
              <a:t>Provide figures for the 2 components of the </a:t>
            </a:r>
            <a:r>
              <a:rPr lang="en-US" sz="1600" cap="none" dirty="0" smtClean="0"/>
              <a:t>Active Lives Reserve  </a:t>
            </a:r>
            <a:endParaRPr lang="en-US" sz="1600" cap="none" dirty="0"/>
          </a:p>
        </p:txBody>
      </p:sp>
      <p:sp>
        <p:nvSpPr>
          <p:cNvPr id="19" name="Rectangle 18"/>
          <p:cNvSpPr/>
          <p:nvPr/>
        </p:nvSpPr>
        <p:spPr>
          <a:xfrm>
            <a:off x="1004047" y="5238453"/>
            <a:ext cx="9469377" cy="75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</a:pPr>
            <a:r>
              <a:rPr lang="en-US" u="heavy" spc="-8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ea typeface="+mj-ea"/>
                <a:cs typeface="+mj-cs"/>
              </a:rPr>
              <a:t>Change the risk culture</a:t>
            </a:r>
            <a:r>
              <a:rPr lang="fr-FR" spc="-8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ea typeface="+mj-ea"/>
                <a:cs typeface="+mj-cs"/>
              </a:rPr>
              <a:t> </a:t>
            </a:r>
          </a:p>
          <a:p>
            <a:pPr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</a:pPr>
            <a:endParaRPr lang="fr-FR" sz="1600" b="1" cap="all" spc="-8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2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2682" y="5610945"/>
            <a:ext cx="10092114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company,  the sales force and policyholder should expect annual premium increase like in health insurance or P&amp;C.</a:t>
            </a:r>
          </a:p>
          <a:p>
            <a:pPr marL="0" lvl="1" algn="ctr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French market, LTC is a long term policy but with non-life premium mechanisms.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312005"/>
            <a:ext cx="10131552" cy="968440"/>
          </a:xfrm>
        </p:spPr>
        <p:txBody>
          <a:bodyPr>
            <a:normAutofit/>
          </a:bodyPr>
          <a:lstStyle/>
          <a:p>
            <a:r>
              <a:rPr lang="en-US" dirty="0" smtClean="0"/>
              <a:t>4. Develop an Adapted </a:t>
            </a: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C</a:t>
            </a:r>
            <a:r>
              <a:rPr lang="en-US" dirty="0" smtClean="0"/>
              <a:t>ulture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00937"/>
            <a:ext cx="26987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09971"/>
      </p:ext>
    </p:extLst>
  </p:cSld>
  <p:clrMapOvr>
    <a:masterClrMapping/>
  </p:clrMapOvr>
  <p:transition spd="med" advTm="1060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63889" y="1473524"/>
            <a:ext cx="4849175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00237" y="1463333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</a:pPr>
            <a:r>
              <a:rPr lang="en-US" b="1" cap="all" spc="-80" dirty="0" smtClean="0">
                <a:solidFill>
                  <a:schemeClr val="tx2"/>
                </a:solidFill>
                <a:ea typeface="+mj-ea"/>
                <a:cs typeface="+mj-cs"/>
              </a:rPr>
              <a:t>Other monitoring tools </a:t>
            </a:r>
            <a:endParaRPr lang="en-US" b="1" cap="all" spc="-8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630" y="2008094"/>
            <a:ext cx="8917051" cy="5334016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Reinsurance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b="1" dirty="0">
                <a:solidFill>
                  <a:schemeClr val="tx2"/>
                </a:solidFill>
              </a:rPr>
              <a:t>Increase ceded shares</a:t>
            </a:r>
          </a:p>
          <a:p>
            <a:pPr marL="573088" lvl="1" indent="-342900" defTabSz="9144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risk and reduce capital needs</a:t>
            </a:r>
          </a:p>
          <a:p>
            <a:pPr marL="573088" lvl="1" indent="-342900" defTabSz="9144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Reinsurer brings expertise (can not be considered Best Estimate)</a:t>
            </a:r>
          </a:p>
          <a:p>
            <a:pPr marL="573088" lvl="1" indent="-342900" defTabSz="9144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 attention to the treaty wording</a:t>
            </a:r>
          </a:p>
          <a:p>
            <a:pPr lvl="0">
              <a:lnSpc>
                <a:spcPct val="90000"/>
              </a:lnSpc>
            </a:pPr>
            <a:endParaRPr lang="en-US" sz="2800" cap="small" spc="-80" dirty="0">
              <a:solidFill>
                <a:srgbClr val="FF00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Diversification with other risks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b="1" dirty="0" smtClean="0">
                <a:solidFill>
                  <a:schemeClr val="tx2"/>
                </a:solidFill>
              </a:rPr>
              <a:t>Package </a:t>
            </a:r>
            <a:r>
              <a:rPr lang="en-US" sz="2000" b="1" dirty="0">
                <a:solidFill>
                  <a:schemeClr val="tx2"/>
                </a:solidFill>
              </a:rPr>
              <a:t>LTC and death risk</a:t>
            </a:r>
          </a:p>
          <a:p>
            <a:pPr lvl="0">
              <a:lnSpc>
                <a:spcPct val="90000"/>
              </a:lnSpc>
            </a:pPr>
            <a:endParaRPr lang="en-US" sz="2800" cap="small" spc="-80" dirty="0">
              <a:solidFill>
                <a:srgbClr val="FF00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reserves ‘Equalization Reserve’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b="1" dirty="0">
                <a:solidFill>
                  <a:schemeClr val="tx2"/>
                </a:solidFill>
              </a:rPr>
              <a:t>Maintain </a:t>
            </a:r>
            <a:r>
              <a:rPr lang="en-US" sz="2000" b="1" dirty="0" smtClean="0">
                <a:solidFill>
                  <a:schemeClr val="tx2"/>
                </a:solidFill>
              </a:rPr>
              <a:t>even </a:t>
            </a:r>
            <a:r>
              <a:rPr lang="en-US" sz="2000" b="1" dirty="0">
                <a:solidFill>
                  <a:schemeClr val="tx2"/>
                </a:solidFill>
              </a:rPr>
              <a:t>if not recognized by </a:t>
            </a:r>
            <a:r>
              <a:rPr lang="en-US" sz="2000" b="1" dirty="0" smtClean="0">
                <a:solidFill>
                  <a:schemeClr val="tx2"/>
                </a:solidFill>
              </a:rPr>
              <a:t>Solvency II</a:t>
            </a:r>
            <a:endParaRPr lang="en-US" sz="2000" b="1" dirty="0">
              <a:solidFill>
                <a:schemeClr val="tx2"/>
              </a:solidFill>
            </a:endParaRPr>
          </a:p>
          <a:p>
            <a:pPr marL="573088" lvl="1" indent="-342900" defTabSz="9144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Constitutes equity</a:t>
            </a:r>
          </a:p>
          <a:p>
            <a:pPr marL="573088" lvl="1" indent="-342900" defTabSz="91440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tool 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mid-term evolutions and earnings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fr-FR" cap="smal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439271"/>
            <a:ext cx="10018955" cy="841174"/>
          </a:xfrm>
        </p:spPr>
        <p:txBody>
          <a:bodyPr>
            <a:normAutofit/>
          </a:bodyPr>
          <a:lstStyle/>
          <a:p>
            <a:r>
              <a:rPr lang="en-US" dirty="0" smtClean="0"/>
              <a:t>5. Optimize the Risk </a:t>
            </a:r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M</a:t>
            </a:r>
            <a:r>
              <a:rPr lang="en-US" dirty="0" smtClean="0"/>
              <a:t>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76601"/>
      </p:ext>
    </p:extLst>
  </p:cSld>
  <p:clrMapOvr>
    <a:masterClrMapping/>
  </p:clrMapOvr>
  <p:transition spd="med" advTm="9587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550531" y="1707847"/>
            <a:ext cx="8928992" cy="51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30400" tIns="230400" rIns="0" bIns="230400"/>
          <a:lstStyle>
            <a:lvl1pPr marL="2286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2286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677863" indent="-230188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Solvency II  increases Capital by </a:t>
            </a:r>
            <a:r>
              <a:rPr lang="fr-FR" sz="3200" b="1" spc="-8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12x</a:t>
            </a:r>
            <a:endParaRPr lang="fr-FR" spc="-8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1" indent="0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en-US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lvl="1" indent="0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r>
              <a:rPr lang="en-US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This necessitates an </a:t>
            </a:r>
            <a:r>
              <a:rPr lang="en-US" sz="3200" b="1" spc="-8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ERM</a:t>
            </a:r>
            <a:r>
              <a:rPr lang="en-US" spc="-8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process to ensure </a:t>
            </a:r>
            <a:r>
              <a:rPr lang="en-US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long-term viability of the business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lvl="1" indent="0" eaLnBrk="1" hangingPunct="1">
              <a:spcBef>
                <a:spcPts val="45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pc="-8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lvl="2" indent="0" eaLnBrk="1" hangingPunct="1">
              <a:spcBef>
                <a:spcPts val="500"/>
              </a:spcBef>
              <a:spcAft>
                <a:spcPts val="600"/>
              </a:spcAft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45475" algn="l"/>
                <a:tab pos="9140825" algn="l"/>
                <a:tab pos="10055225" algn="l"/>
              </a:tabLst>
              <a:defRPr/>
            </a:pPr>
            <a:r>
              <a:rPr lang="en-US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ERM, in turn, improves </a:t>
            </a:r>
            <a:r>
              <a:rPr lang="en-US" b="1" spc="-8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future product development </a:t>
            </a:r>
            <a:r>
              <a:rPr lang="en-US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and </a:t>
            </a:r>
            <a:r>
              <a:rPr lang="en-US" b="1" spc="-8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company embedded value</a:t>
            </a:r>
            <a:endParaRPr lang="en-US" b="1" spc="-8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lvl="2" indent="0" algn="ctr" eaLnBrk="1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45475" algn="l"/>
                <a:tab pos="9140825" algn="l"/>
                <a:tab pos="10055225" algn="l"/>
              </a:tabLst>
              <a:defRPr/>
            </a:pPr>
            <a:endParaRPr lang="fr-FR" sz="1800" cap="all" spc="-8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lvl="2" indent="0" algn="ctr" eaLnBrk="1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45475" algn="l"/>
                <a:tab pos="9140825" algn="l"/>
                <a:tab pos="10055225" algn="l"/>
              </a:tabLst>
              <a:defRPr/>
            </a:pPr>
            <a:endParaRPr lang="fr-FR" sz="1800" cap="all" spc="-8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lvl="2" algn="ctr" eaLnBrk="1" hangingPunct="1">
              <a:spcBef>
                <a:spcPts val="500"/>
              </a:spcBef>
              <a:spcAft>
                <a:spcPts val="600"/>
              </a:spcAft>
              <a:buClr>
                <a:srgbClr val="FFA347"/>
              </a:buClr>
              <a:buFont typeface="Arial" charset="0"/>
              <a:buChar char="–"/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3" algn="just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buFont typeface="Arial" charset="0"/>
              <a:buChar char="•"/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3" algn="just" eaLnBrk="1" hangingPunct="1">
              <a:spcBef>
                <a:spcPts val="400"/>
              </a:spcBef>
              <a:spcAft>
                <a:spcPts val="600"/>
              </a:spcAft>
              <a:buClr>
                <a:srgbClr val="FFA347"/>
              </a:buClr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94220"/>
      </p:ext>
    </p:extLst>
  </p:cSld>
  <p:clrMapOvr>
    <a:masterClrMapping/>
  </p:clrMapOvr>
  <p:transition spd="med" advTm="11770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New Advanced Predictive Analytics Techniques within an ERM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59792" y="1600200"/>
            <a:ext cx="1981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-106279"/>
            <a:ext cx="10058400" cy="1450757"/>
          </a:xfrm>
        </p:spPr>
        <p:txBody>
          <a:bodyPr/>
          <a:lstStyle/>
          <a:p>
            <a:r>
              <a:rPr lang="en-US" dirty="0" smtClean="0"/>
              <a:t>What are Predictive Analytics?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75290"/>
              </p:ext>
            </p:extLst>
          </p:nvPr>
        </p:nvGraphicFramePr>
        <p:xfrm>
          <a:off x="2133599" y="1509623"/>
          <a:ext cx="7277820" cy="383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19950" y="1905000"/>
            <a:ext cx="1768641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Professional</a:t>
            </a:r>
          </a:p>
          <a:p>
            <a:pPr algn="ctr"/>
            <a:r>
              <a:rPr lang="en-US" dirty="0"/>
              <a:t>Experience / Insight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9201" y="3276600"/>
            <a:ext cx="1749391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Information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9201" y="4724400"/>
            <a:ext cx="174939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2057400"/>
            <a:ext cx="1219200" cy="38100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10000" y="4495800"/>
            <a:ext cx="1143000" cy="45720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05800" y="1828800"/>
            <a:ext cx="1981200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8382001" y="2133600"/>
            <a:ext cx="1768641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Predictions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401252" y="3962400"/>
            <a:ext cx="1749391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</a:t>
            </a:r>
          </a:p>
          <a:p>
            <a:pPr algn="ctr"/>
            <a:r>
              <a:rPr lang="en-US" dirty="0"/>
              <a:t>Insight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089808" y="2239879"/>
            <a:ext cx="1066800" cy="320842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81361" y="4495800"/>
            <a:ext cx="533400" cy="30480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BB49-8993-49E6-A8F5-480DF7DD46A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 Now?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5300421"/>
              </p:ext>
            </p:extLst>
          </p:nvPr>
        </p:nvGraphicFramePr>
        <p:xfrm>
          <a:off x="19050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382000" y="1571714"/>
            <a:ext cx="2133600" cy="208588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Profoundly Improved Analytics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BB49-8993-49E6-A8F5-480DF7DD46A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Howard Zail, FSA, FFA, MAAA</a:t>
            </a:r>
            <a:br>
              <a:rPr lang="en-US" b="1" dirty="0" smtClean="0"/>
            </a:br>
            <a:r>
              <a:rPr lang="en-US" dirty="0" smtClean="0"/>
              <a:t>Partner, </a:t>
            </a:r>
            <a:r>
              <a:rPr lang="en-US" dirty="0" err="1" smtClean="0"/>
              <a:t>Elucidor</a:t>
            </a:r>
            <a:r>
              <a:rPr lang="en-US" dirty="0" smtClean="0"/>
              <a:t>, LLC</a:t>
            </a:r>
            <a:br>
              <a:rPr lang="en-US" dirty="0" smtClean="0"/>
            </a:br>
            <a:r>
              <a:rPr lang="en-US" dirty="0" smtClean="0"/>
              <a:t>hzail@elucidor.com</a:t>
            </a:r>
          </a:p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Nefissa </a:t>
            </a:r>
            <a:r>
              <a:rPr lang="en-US" b="1" dirty="0" smtClean="0"/>
              <a:t>Sator, </a:t>
            </a:r>
            <a:r>
              <a:rPr lang="en-US" b="1" dirty="0"/>
              <a:t>CERA, MAAA, IA (French Institute of Actuaries</a:t>
            </a:r>
            <a:r>
              <a:rPr lang="en-US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SVP USA for Forsides </a:t>
            </a:r>
            <a:r>
              <a:rPr lang="en-US" dirty="0" smtClean="0"/>
              <a:t>Actuary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Co-chairperson of </a:t>
            </a:r>
            <a:r>
              <a:rPr lang="en-US" dirty="0"/>
              <a:t>the </a:t>
            </a:r>
            <a:r>
              <a:rPr lang="en-US" dirty="0" smtClean="0"/>
              <a:t>joint SOA </a:t>
            </a:r>
            <a:r>
              <a:rPr lang="en-US" dirty="0"/>
              <a:t>/ IA LTCI workshop</a:t>
            </a:r>
            <a:br>
              <a:rPr lang="en-US" dirty="0"/>
            </a:br>
            <a:r>
              <a:rPr lang="en-US" dirty="0"/>
              <a:t>nefissa.sator@forsides.com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Predictive Analytics in a </a:t>
            </a:r>
            <a:br>
              <a:rPr lang="en-US" dirty="0" smtClean="0"/>
            </a:br>
            <a:r>
              <a:rPr lang="en-US" dirty="0" smtClean="0"/>
              <a:t>U.S. ERM Program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5032722"/>
              </p:ext>
            </p:extLst>
          </p:nvPr>
        </p:nvGraphicFramePr>
        <p:xfrm>
          <a:off x="2178649" y="1613139"/>
          <a:ext cx="7733102" cy="445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0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many methods, techniques within Predictive Analytics toolbox</a:t>
            </a:r>
          </a:p>
          <a:p>
            <a:r>
              <a:rPr lang="en-US" sz="3600" dirty="0" smtClean="0"/>
              <a:t>We will focus on one very powerful, flexible technique which has broad application:</a:t>
            </a:r>
          </a:p>
          <a:p>
            <a:endParaRPr lang="en-US" sz="3600" dirty="0"/>
          </a:p>
          <a:p>
            <a:pPr algn="ctr"/>
            <a:r>
              <a:rPr lang="en-US" sz="3200" dirty="0" smtClean="0"/>
              <a:t>State Space Modeling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60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Modeling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58563"/>
              </p:ext>
            </p:extLst>
          </p:nvPr>
        </p:nvGraphicFramePr>
        <p:xfrm>
          <a:off x="339878" y="1763508"/>
          <a:ext cx="6159244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55970398"/>
              </p:ext>
            </p:extLst>
          </p:nvPr>
        </p:nvGraphicFramePr>
        <p:xfrm>
          <a:off x="8790039" y="1789470"/>
          <a:ext cx="3156153" cy="30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ight Arrow 8"/>
          <p:cNvSpPr/>
          <p:nvPr/>
        </p:nvSpPr>
        <p:spPr>
          <a:xfrm>
            <a:off x="6735097" y="2802194"/>
            <a:ext cx="1622322" cy="53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Battle Ships Game Analogy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12" y="1671280"/>
            <a:ext cx="3556000" cy="2374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41345" y="2910348"/>
            <a:ext cx="19959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1543665"/>
            <a:ext cx="0" cy="4513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1445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State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</a:p>
          <a:p>
            <a:pPr algn="ctr"/>
            <a:r>
              <a:rPr lang="en-US" dirty="0" smtClean="0"/>
              <a:t>Actual Position of Ship at time 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49213" y="3608439"/>
            <a:ext cx="6046839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6065" y="3451123"/>
            <a:ext cx="0" cy="349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75260" y="36965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62221" y="3451123"/>
            <a:ext cx="0" cy="349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15198" y="369179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+1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9" y="4545065"/>
            <a:ext cx="1423891" cy="1438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4128" y="4540252"/>
            <a:ext cx="1423891" cy="143827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01445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Observation</a:t>
            </a:r>
            <a:r>
              <a:rPr lang="en-US" baseline="-25000" dirty="0" err="1" smtClean="0"/>
              <a:t>t</a:t>
            </a:r>
            <a:r>
              <a:rPr lang="en-US" dirty="0" smtClean="0"/>
              <a:t> =</a:t>
            </a:r>
          </a:p>
          <a:p>
            <a:pPr algn="ctr"/>
            <a:r>
              <a:rPr lang="en-US" dirty="0" smtClean="0"/>
              <a:t>Noisy Radar Reading at time 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1" idx="4"/>
            <a:endCxn id="22" idx="0"/>
          </p:cNvCxnSpPr>
          <p:nvPr/>
        </p:nvCxnSpPr>
        <p:spPr>
          <a:xfrm>
            <a:off x="1536617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Bayesian Network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41989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641989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4"/>
            <a:endCxn id="5" idx="0"/>
          </p:cNvCxnSpPr>
          <p:nvPr/>
        </p:nvCxnSpPr>
        <p:spPr>
          <a:xfrm>
            <a:off x="2677161" y="3608439"/>
            <a:ext cx="939" cy="4278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47505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4747505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4"/>
            <a:endCxn id="11" idx="0"/>
          </p:cNvCxnSpPr>
          <p:nvPr/>
        </p:nvCxnSpPr>
        <p:spPr>
          <a:xfrm>
            <a:off x="5782677" y="3608439"/>
            <a:ext cx="939" cy="4278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852082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852082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3" idx="4"/>
            <a:endCxn id="14" idx="0"/>
          </p:cNvCxnSpPr>
          <p:nvPr/>
        </p:nvCxnSpPr>
        <p:spPr>
          <a:xfrm>
            <a:off x="8887254" y="3608439"/>
            <a:ext cx="939" cy="4278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2"/>
          </p:cNvCxnSpPr>
          <p:nvPr/>
        </p:nvCxnSpPr>
        <p:spPr>
          <a:xfrm>
            <a:off x="3712333" y="2762864"/>
            <a:ext cx="1035172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15032" y="2762864"/>
            <a:ext cx="1035172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24304" y="2762863"/>
            <a:ext cx="1035172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434" y="2393531"/>
            <a:ext cx="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434" y="472152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techniques used to solve state space models are often not trivial</a:t>
            </a:r>
          </a:p>
          <a:p>
            <a:r>
              <a:rPr lang="en-US" dirty="0" smtClean="0"/>
              <a:t>But, there is extensive literature to help</a:t>
            </a:r>
          </a:p>
          <a:p>
            <a:endParaRPr lang="en-US" dirty="0"/>
          </a:p>
          <a:p>
            <a:r>
              <a:rPr lang="en-US" dirty="0" smtClean="0"/>
              <a:t>Our preferred method:</a:t>
            </a:r>
          </a:p>
          <a:p>
            <a:r>
              <a:rPr lang="en-US" b="1" dirty="0" smtClean="0"/>
              <a:t>Full Bayesian Model, solved using Markov chain Monte Carlo techniques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Provides a complete solution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Method is adaptable across many projects</a:t>
            </a:r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Requires lots of computing power (and potentially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Longevity Risk Analysis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265" y="1566333"/>
                <a:ext cx="10864645" cy="43027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Model:</a:t>
                </a:r>
              </a:p>
              <a:p>
                <a:pPr marL="0" indent="0">
                  <a:lnSpc>
                    <a:spcPts val="4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𝑚𝑜𝑟𝑡𝑎𝑙𝑖𝑡𝑦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𝑟𝑎𝑡𝑒𝑠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𝑡𝑎𝑏𝑙𝑒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𝑉𝐵𝑇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2008</m:t>
                          </m:r>
                        </m:e>
                      </m:d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𝑚𝑜𝑟𝑡𝑎𝑙𝑖𝑡𝑦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𝑟𝑎𝑡𝑒𝑠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𝑎𝑑𝑗𝑢𝑠𝑡𝑒𝑑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𝑖𝑚𝑝𝑟𝑜𝑣𝑒𝑚𝑒𝑛𝑡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𝑇𝑀𝑀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𝑀𝑜𝑟𝑡𝑎𝑙𝑖𝑡𝑦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𝑀𝑢𝑙𝑡𝑖𝑝𝑙𝑒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𝑇𝑀𝑀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Questions: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𝑇𝑀𝑀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for t= 0 to 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What is the confidence interval round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𝑇𝑀𝑀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How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𝑇𝑀𝑀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expected to evolve in the future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265" y="1566333"/>
                <a:ext cx="10864645" cy="4302761"/>
              </a:xfrm>
              <a:blipFill rotWithShape="1">
                <a:blip r:embed="rId2"/>
                <a:stretch>
                  <a:fillRect l="-1964" t="-2266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Longevity Risk </a:t>
            </a:r>
            <a:r>
              <a:rPr lang="en-US" dirty="0"/>
              <a:t>State Space Representation</a:t>
            </a:r>
          </a:p>
        </p:txBody>
      </p:sp>
      <p:sp>
        <p:nvSpPr>
          <p:cNvPr id="4" name="Oval 3"/>
          <p:cNvSpPr/>
          <p:nvPr/>
        </p:nvSpPr>
        <p:spPr>
          <a:xfrm>
            <a:off x="1641989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TMM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641989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Deaths &amp; Survivals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4"/>
            <a:endCxn id="5" idx="0"/>
          </p:cNvCxnSpPr>
          <p:nvPr/>
        </p:nvCxnSpPr>
        <p:spPr>
          <a:xfrm>
            <a:off x="2677161" y="3608439"/>
            <a:ext cx="939" cy="4278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47505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TMM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747505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Deaths &amp; </a:t>
            </a:r>
            <a:r>
              <a:rPr lang="en-US" sz="2400" dirty="0" smtClean="0"/>
              <a:t>Survivals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4"/>
            <a:endCxn id="8" idx="0"/>
          </p:cNvCxnSpPr>
          <p:nvPr/>
        </p:nvCxnSpPr>
        <p:spPr>
          <a:xfrm>
            <a:off x="5782677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52082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TMM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7852082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Deaths &amp; </a:t>
            </a:r>
            <a:r>
              <a:rPr lang="en-US" sz="2400" dirty="0" smtClean="0"/>
              <a:t>Survivals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4"/>
            <a:endCxn id="11" idx="0"/>
          </p:cNvCxnSpPr>
          <p:nvPr/>
        </p:nvCxnSpPr>
        <p:spPr>
          <a:xfrm>
            <a:off x="8887254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>
            <a:off x="3712333" y="2762864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15032" y="2762864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24304" y="2762863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9434" y="2393531"/>
            <a:ext cx="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34" y="472152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Full Bayesian Longevity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9573" y="1927123"/>
                <a:ext cx="9404505" cy="4386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𝑇𝑀𝑀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𝑇𝑀𝑀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𝑑𝑒𝑎𝑡h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𝑖𝑛𝑠𝑢𝑟𝑒𝑑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𝑇𝑀𝑀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800" i="1" dirty="0" smtClean="0">
                    <a:ea typeface="Cambria Math" panose="02040503050406030204" pitchFamily="18" charset="0"/>
                  </a:rPr>
                  <a:t>Prior Assumptions: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𝑡𝑟𝑒𝑛𝑑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𝑐𝑜𝑒𝑓𝑓𝑖𝑐𝑖𝑒𝑛𝑡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𝑇𝑀𝑀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𝑇𝑀𝑀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𝑇𝑀𝑀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800" dirty="0" smtClean="0">
                    <a:ea typeface="Cambria Math" panose="02040503050406030204" pitchFamily="18" charset="0"/>
                  </a:rPr>
                  <a:t/>
                </a:r>
                <a:br>
                  <a:rPr lang="en-US" sz="2800" dirty="0" smtClean="0">
                    <a:ea typeface="Cambria Math" panose="02040503050406030204" pitchFamily="18" charset="0"/>
                  </a:rPr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73" y="1927123"/>
                <a:ext cx="9404505" cy="4386009"/>
              </a:xfrm>
              <a:prstGeom prst="rect">
                <a:avLst/>
              </a:prstGeom>
              <a:blipFill rotWithShape="0">
                <a:blip r:embed="rId2"/>
                <a:stretch>
                  <a:fillRect l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7755" y="1927123"/>
            <a:ext cx="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54" y="229645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20529" y="2094271"/>
            <a:ext cx="118970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20529" y="2482645"/>
            <a:ext cx="118970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129" y="5961460"/>
            <a:ext cx="104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The above model is somewhat of a simplification to the one we use in practice but is useful for pedagogical purposes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59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50,000 Insured lives, male and female, aged 40 to 60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Followed for 10 years</a:t>
            </a:r>
          </a:p>
          <a:p>
            <a:endParaRPr lang="en-US" dirty="0" smtClean="0"/>
          </a:p>
          <a:p>
            <a:r>
              <a:rPr lang="en-US" dirty="0" smtClean="0"/>
              <a:t>True (but unknown) Mortality: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90% of 2008 VBT at issue (TMM</a:t>
            </a:r>
            <a:r>
              <a:rPr lang="en-US" baseline="-25000" dirty="0" smtClean="0"/>
              <a:t>0</a:t>
            </a:r>
            <a:r>
              <a:rPr lang="en-US" dirty="0" smtClean="0"/>
              <a:t> = 90%)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Mortality Improvement = 1% p.a. for 4 years, 2% p.a. thereafter</a:t>
            </a:r>
          </a:p>
          <a:p>
            <a:pPr lvl="1"/>
            <a:endParaRPr lang="en-US" dirty="0"/>
          </a:p>
          <a:p>
            <a:r>
              <a:rPr lang="en-US" dirty="0" smtClean="0"/>
              <a:t>Approach: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Simulate Mortality based on true mortality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State Space Model on simulated outcomes to “reverse engineer” true mortality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of Our Talk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5514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Mortality Assumptions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7" y="1510447"/>
            <a:ext cx="838272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Mortality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7" y="1510447"/>
            <a:ext cx="838272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9419"/>
            <a:ext cx="10058400" cy="968440"/>
          </a:xfrm>
        </p:spPr>
        <p:txBody>
          <a:bodyPr>
            <a:normAutofit/>
          </a:bodyPr>
          <a:lstStyle/>
          <a:p>
            <a:r>
              <a:rPr lang="en-US" dirty="0" smtClean="0"/>
              <a:t>State Space Model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7" y="1487859"/>
            <a:ext cx="838272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9419"/>
            <a:ext cx="10058400" cy="968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 Model </a:t>
            </a:r>
            <a:br>
              <a:rPr lang="en-US" dirty="0" smtClean="0"/>
            </a:br>
            <a:r>
              <a:rPr lang="en-US" dirty="0" smtClean="0"/>
              <a:t>with 10% to 90% Confidence Interval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7" y="1487859"/>
            <a:ext cx="838272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 of the State Space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402431"/>
            <a:ext cx="10349973" cy="4302761"/>
          </a:xfrm>
        </p:spPr>
        <p:txBody>
          <a:bodyPr>
            <a:noAutofit/>
          </a:bodyPr>
          <a:lstStyle/>
          <a:p>
            <a:r>
              <a:rPr lang="en-US" dirty="0" smtClean="0"/>
              <a:t>We now understand </a:t>
            </a:r>
            <a:r>
              <a:rPr lang="en-US" b="1" dirty="0" smtClean="0"/>
              <a:t>how mortality has evolved </a:t>
            </a:r>
            <a:r>
              <a:rPr lang="en-US" dirty="0" smtClean="0"/>
              <a:t>over the investigation period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State space terminology: “smoothed” set of TMM states</a:t>
            </a:r>
          </a:p>
          <a:p>
            <a:r>
              <a:rPr lang="en-US" dirty="0" smtClean="0"/>
              <a:t>We have a best estimate for </a:t>
            </a:r>
            <a:r>
              <a:rPr lang="en-US" b="1" dirty="0" smtClean="0"/>
              <a:t>the current level of TMM</a:t>
            </a:r>
            <a:r>
              <a:rPr lang="en-US" dirty="0" smtClean="0"/>
              <a:t> rather than an average over the investigation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State space terminology: </a:t>
            </a:r>
            <a:r>
              <a:rPr lang="en-US" dirty="0" smtClean="0"/>
              <a:t>“filtered” TMM states</a:t>
            </a:r>
          </a:p>
          <a:p>
            <a:r>
              <a:rPr lang="en-US" dirty="0" smtClean="0"/>
              <a:t>We know the </a:t>
            </a:r>
            <a:r>
              <a:rPr lang="en-US" b="1" dirty="0" smtClean="0"/>
              <a:t>average trend </a:t>
            </a:r>
            <a:r>
              <a:rPr lang="en-US" dirty="0" smtClean="0"/>
              <a:t>in mortality improvement, and the uncertainty/volatility of this estimate</a:t>
            </a:r>
          </a:p>
          <a:p>
            <a:r>
              <a:rPr lang="en-US" dirty="0" smtClean="0"/>
              <a:t>We know what the </a:t>
            </a:r>
            <a:r>
              <a:rPr lang="en-US" b="1" dirty="0" smtClean="0"/>
              <a:t>confidence interval </a:t>
            </a:r>
            <a:r>
              <a:rPr lang="en-US" dirty="0" smtClean="0"/>
              <a:t>of our estimates for the current TMM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confidence interval shrinks with more data (deaths)</a:t>
            </a:r>
          </a:p>
          <a:p>
            <a:r>
              <a:rPr lang="en-US" dirty="0" smtClean="0"/>
              <a:t>We can </a:t>
            </a:r>
            <a:r>
              <a:rPr lang="en-US" b="1" dirty="0" smtClean="0"/>
              <a:t>project TMM going </a:t>
            </a:r>
            <a:r>
              <a:rPr lang="en-US" dirty="0" smtClean="0"/>
              <a:t>forward with a data driven estimate for the volatility (uncertainty) associated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Current TMM value; Improvement Trend</a:t>
            </a:r>
          </a:p>
          <a:p>
            <a:r>
              <a:rPr lang="en-US" dirty="0" smtClean="0"/>
              <a:t>We do not need to guess as to what </a:t>
            </a:r>
            <a:r>
              <a:rPr lang="en-US" b="1" dirty="0" smtClean="0"/>
              <a:t>reasonable sensitivity test level </a:t>
            </a:r>
            <a:r>
              <a:rPr lang="en-US" dirty="0" smtClean="0"/>
              <a:t>should be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Interest Rate Risk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Duration-based ALM encapsulates parallel changes in yield curve well, but not changes in shape of the yield curve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Many arbitrage-free models do not show good historical empirical fits to the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Uncertainty as to how to estimate the </a:t>
            </a:r>
            <a:r>
              <a:rPr lang="en-US" i="1" dirty="0" smtClean="0"/>
              <a:t>degree</a:t>
            </a:r>
            <a:r>
              <a:rPr lang="en-US" dirty="0" smtClean="0"/>
              <a:t> of volatility in interest rates when setting capital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Space </a:t>
            </a:r>
            <a:r>
              <a:rPr lang="en-US" dirty="0" smtClean="0"/>
              <a:t>Approach to Interest </a:t>
            </a:r>
            <a:r>
              <a:rPr lang="en-US" dirty="0"/>
              <a:t>Risk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032358"/>
              </p:ext>
            </p:extLst>
          </p:nvPr>
        </p:nvGraphicFramePr>
        <p:xfrm>
          <a:off x="1022555" y="1425677"/>
          <a:ext cx="10520516" cy="474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4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Nelson-</a:t>
            </a:r>
            <a:r>
              <a:rPr lang="en-US" dirty="0" err="1" smtClean="0"/>
              <a:t>Siegal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𝑦𝑖𝑒𝑙𝑑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𝑑𝑢𝑟𝑎𝑡𝑖𝑜𝑛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𝑙𝑒𝑣𝑒𝑙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𝑠𝑙𝑜𝑝𝑒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𝜆𝜏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𝑐𝑢𝑟𝑣𝑎𝑡𝑢𝑟𝑒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𝜆𝜏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𝜆𝜏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𝑦𝑖𝑒𝑙𝑑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𝑙𝑒𝑣𝑒𝑙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𝑠𝑙𝑜𝑝𝑒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𝑐𝑢𝑟𝑣𝑎𝑡𝑢𝑟𝑒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𝑛𝑜𝑟𝑚𝑎𝑙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𝑠𝑡𝑎𝑡𝑒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𝑠𝑡𝑎𝑡𝑒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𝑠𝑡𝑎𝑡𝑒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𝑠𝑡𝑎𝑡𝑒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𝑦𝑖𝑒𝑙𝑑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𝑦𝑖𝑒𝑙𝑑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Risk </a:t>
            </a:r>
            <a:r>
              <a:rPr lang="en-US" dirty="0"/>
              <a:t>State Space Representation</a:t>
            </a:r>
          </a:p>
        </p:txBody>
      </p:sp>
      <p:sp>
        <p:nvSpPr>
          <p:cNvPr id="4" name="Oval 3"/>
          <p:cNvSpPr/>
          <p:nvPr/>
        </p:nvSpPr>
        <p:spPr>
          <a:xfrm>
            <a:off x="1641989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Level, Slope, Curvature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641989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Yield Curve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4"/>
            <a:endCxn id="5" idx="0"/>
          </p:cNvCxnSpPr>
          <p:nvPr/>
        </p:nvCxnSpPr>
        <p:spPr>
          <a:xfrm>
            <a:off x="2677161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47505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Level, Slope, Curvature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747505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Yield Curve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4"/>
            <a:endCxn id="8" idx="0"/>
          </p:cNvCxnSpPr>
          <p:nvPr/>
        </p:nvCxnSpPr>
        <p:spPr>
          <a:xfrm>
            <a:off x="5782677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52082" y="1917290"/>
            <a:ext cx="2070344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Level, Slope, Curvature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7852082" y="4036328"/>
            <a:ext cx="2072222" cy="169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Yield Curve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4"/>
            <a:endCxn id="11" idx="0"/>
          </p:cNvCxnSpPr>
          <p:nvPr/>
        </p:nvCxnSpPr>
        <p:spPr>
          <a:xfrm>
            <a:off x="8887254" y="3608439"/>
            <a:ext cx="939" cy="427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>
            <a:off x="3712333" y="2762864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15032" y="2762864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24304" y="2762863"/>
            <a:ext cx="103517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434" y="2393531"/>
            <a:ext cx="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34" y="472152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Dynamic Fit of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2" y="1415009"/>
            <a:ext cx="9020434" cy="4920237"/>
          </a:xfrm>
        </p:spPr>
      </p:pic>
      <p:sp>
        <p:nvSpPr>
          <p:cNvPr id="6" name="TextBox 5"/>
          <p:cNvSpPr txBox="1"/>
          <p:nvPr/>
        </p:nvSpPr>
        <p:spPr>
          <a:xfrm>
            <a:off x="224287" y="6469811"/>
            <a:ext cx="264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Shift F5 to view dynamic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Solvency II Techniques to Develop A U.S. ERM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 Curve Projections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1557009"/>
            <a:ext cx="8499769" cy="4636238"/>
          </a:xfrm>
        </p:spPr>
      </p:pic>
      <p:sp>
        <p:nvSpPr>
          <p:cNvPr id="6" name="TextBox 5"/>
          <p:cNvSpPr txBox="1"/>
          <p:nvPr/>
        </p:nvSpPr>
        <p:spPr>
          <a:xfrm>
            <a:off x="224287" y="6469811"/>
            <a:ext cx="264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Shift F5 to view dynamic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 to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566333"/>
            <a:ext cx="10285095" cy="4302761"/>
          </a:xfrm>
        </p:spPr>
        <p:txBody>
          <a:bodyPr/>
          <a:lstStyle/>
          <a:p>
            <a:r>
              <a:rPr lang="en-US" b="1" dirty="0" smtClean="0"/>
              <a:t>Regime Switching</a:t>
            </a:r>
            <a:r>
              <a:rPr lang="en-US" dirty="0" smtClean="0"/>
              <a:t>:  Include a “regime” change element to reflect the fact that current rates are at a historic low and that there is a reasonable risk that rates will revert to prior, higher levels.</a:t>
            </a:r>
          </a:p>
          <a:p>
            <a:r>
              <a:rPr lang="en-US" b="1" dirty="0" smtClean="0"/>
              <a:t>Dynamic </a:t>
            </a:r>
            <a:r>
              <a:rPr lang="el-GR" b="1" dirty="0" smtClean="0"/>
              <a:t>λ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Include </a:t>
            </a:r>
            <a:r>
              <a:rPr lang="el-GR" dirty="0" smtClean="0"/>
              <a:t>λ</a:t>
            </a:r>
            <a:r>
              <a:rPr lang="en-US" dirty="0" smtClean="0"/>
              <a:t> in the state space.  This parameter sets the point of maximum curvature of the yield curve</a:t>
            </a:r>
          </a:p>
          <a:p>
            <a:r>
              <a:rPr lang="en-US" b="1" dirty="0" smtClean="0"/>
              <a:t>Dynamic Volatility</a:t>
            </a:r>
            <a:r>
              <a:rPr lang="en-US" dirty="0" smtClean="0"/>
              <a:t>:  Allow for changing volatility to represent periods of higher uncertainty</a:t>
            </a:r>
          </a:p>
          <a:p>
            <a:r>
              <a:rPr lang="en-US" b="1" dirty="0" smtClean="0"/>
              <a:t>Multi-country</a:t>
            </a:r>
            <a:r>
              <a:rPr lang="en-US" dirty="0" smtClean="0"/>
              <a:t>: Include multi-country yield curves in model so as to assess correlation of cross-border interest rate risk</a:t>
            </a:r>
          </a:p>
          <a:p>
            <a:r>
              <a:rPr lang="en-US" b="1" dirty="0" smtClean="0"/>
              <a:t>Credit Spreads</a:t>
            </a:r>
            <a:r>
              <a:rPr lang="en-US" dirty="0" smtClean="0"/>
              <a:t>:  Include spreads in the model to allow for dynamic modeling of credit spread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the State Space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are able to match asset and liabilities by hedging: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Changes to the </a:t>
            </a:r>
            <a:r>
              <a:rPr lang="en-US" b="1" dirty="0" smtClean="0"/>
              <a:t>level</a:t>
            </a:r>
            <a:r>
              <a:rPr lang="en-US" dirty="0" smtClean="0"/>
              <a:t> of interest rates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Changes to </a:t>
            </a:r>
            <a:r>
              <a:rPr lang="en-US" b="1" dirty="0" smtClean="0"/>
              <a:t>slope</a:t>
            </a:r>
            <a:r>
              <a:rPr lang="en-US" dirty="0" smtClean="0"/>
              <a:t> of yield curve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Changes to the </a:t>
            </a:r>
            <a:r>
              <a:rPr lang="en-US" b="1" dirty="0" smtClean="0"/>
              <a:t>curvature</a:t>
            </a:r>
            <a:r>
              <a:rPr lang="en-US" dirty="0" smtClean="0"/>
              <a:t> of yield curve</a:t>
            </a:r>
          </a:p>
          <a:p>
            <a:r>
              <a:rPr lang="en-US" dirty="0" smtClean="0"/>
              <a:t>We have a distribution of possible future yield curve paths and shapes</a:t>
            </a:r>
          </a:p>
          <a:p>
            <a:r>
              <a:rPr lang="en-US" dirty="0" smtClean="0"/>
              <a:t>We can simulate future changes in yield curves using a model that is consistent with historical data</a:t>
            </a:r>
          </a:p>
          <a:p>
            <a:r>
              <a:rPr lang="en-US" dirty="0" smtClean="0"/>
              <a:t>We can create confidence limits on our projections and justify these limits: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 need to guess at sensitivity scenarios</a:t>
            </a:r>
            <a:endParaRPr lang="en-US" dirty="0"/>
          </a:p>
          <a:p>
            <a:r>
              <a:rPr lang="en-US" dirty="0" smtClean="0"/>
              <a:t>Simulation projections allow for  concurrent changes in Level, Slope, Curvature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ERM requires a well-developed infrastructure and company-wide implementation</a:t>
            </a:r>
          </a:p>
          <a:p>
            <a:r>
              <a:rPr lang="en-US" dirty="0" smtClean="0"/>
              <a:t>General approaches developed under Solvency II can be used in the U.S.</a:t>
            </a:r>
          </a:p>
          <a:p>
            <a:r>
              <a:rPr lang="en-US" dirty="0" smtClean="0"/>
              <a:t>ERM includes both business management and technical analysis which need to be well integrated</a:t>
            </a:r>
          </a:p>
          <a:p>
            <a:r>
              <a:rPr lang="en-US" dirty="0" smtClean="0"/>
              <a:t>Without standard capital margin formulae, U.S. companies need powerful and flexible predictive analytics to quantify risk and volatility</a:t>
            </a:r>
          </a:p>
          <a:p>
            <a:r>
              <a:rPr lang="en-US" dirty="0" smtClean="0"/>
              <a:t>State Space Modeling is one such tool that offer greater insights into many of an insurer’s risk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 has broad application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Provides insight into level, volatility and direction of risks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6333"/>
            <a:ext cx="10431332" cy="4302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the subject of LTC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Social issue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Uncertainties about the extent of the future situation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Relatively new risk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 potential of business development for insurers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 smtClean="0"/>
              <a:t>Facing this long term, evolving, and still relatively unknown risk, the ERM approach contributes to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Manage the risks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Determine the Solvency </a:t>
            </a:r>
            <a:r>
              <a:rPr lang="en-US" dirty="0"/>
              <a:t>C</a:t>
            </a:r>
            <a:r>
              <a:rPr lang="en-US" dirty="0" smtClean="0"/>
              <a:t>apital </a:t>
            </a:r>
            <a:r>
              <a:rPr lang="en-US" dirty="0"/>
              <a:t>R</a:t>
            </a:r>
            <a:r>
              <a:rPr lang="en-US" dirty="0" smtClean="0"/>
              <a:t>equirement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Design the future products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We will be discussing Solvency II / ERM in the context of LTC, but the application can be broadly applied across other life businesses</a:t>
            </a:r>
          </a:p>
        </p:txBody>
      </p:sp>
    </p:spTree>
    <p:extLst>
      <p:ext uri="{BB962C8B-B14F-4D97-AF65-F5344CB8AC3E}">
        <p14:creationId xmlns:p14="http://schemas.microsoft.com/office/powerpoint/2010/main" val="17113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French LTC Market, the Big Picture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first contracts </a:t>
            </a:r>
            <a:r>
              <a:rPr lang="en-US" dirty="0" smtClean="0">
                <a:solidFill>
                  <a:schemeClr val="tx1"/>
                </a:solidFill>
              </a:rPr>
              <a:t>were issued in the mid 1980s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About 25 insurers participate in the market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Most business is heavily reinsured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Product structures include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Stand-alone individual LTC with life-time benefits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Group policies with fixed benefit period or lifetime options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LTC Riders attached to other life products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LTC embedded with health products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Second </a:t>
            </a:r>
            <a:r>
              <a:rPr lang="en-US" dirty="0" smtClean="0">
                <a:solidFill>
                  <a:schemeClr val="tx1"/>
                </a:solidFill>
              </a:rPr>
              <a:t>largest </a:t>
            </a:r>
            <a:r>
              <a:rPr lang="en-US" dirty="0">
                <a:solidFill>
                  <a:schemeClr val="tx1"/>
                </a:solidFill>
              </a:rPr>
              <a:t>market in the world after the U.S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5.7 million of </a:t>
            </a:r>
            <a:r>
              <a:rPr lang="en-US" dirty="0" smtClean="0">
                <a:solidFill>
                  <a:schemeClr val="tx1"/>
                </a:solidFill>
              </a:rPr>
              <a:t>insureds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€660 </a:t>
            </a:r>
            <a:r>
              <a:rPr lang="en-US" dirty="0">
                <a:solidFill>
                  <a:schemeClr val="tx1"/>
                </a:solidFill>
              </a:rPr>
              <a:t>million </a:t>
            </a:r>
            <a:r>
              <a:rPr lang="en-US" dirty="0" smtClean="0">
                <a:solidFill>
                  <a:schemeClr val="tx1"/>
                </a:solidFill>
              </a:rPr>
              <a:t>of which </a:t>
            </a:r>
            <a:r>
              <a:rPr lang="en-US" dirty="0">
                <a:solidFill>
                  <a:schemeClr val="tx1"/>
                </a:solidFill>
              </a:rPr>
              <a:t>75% </a:t>
            </a:r>
            <a:r>
              <a:rPr lang="en-US" dirty="0" smtClean="0">
                <a:solidFill>
                  <a:schemeClr val="tx1"/>
                </a:solidFill>
              </a:rPr>
              <a:t>is generated by traditional </a:t>
            </a:r>
            <a:r>
              <a:rPr lang="en-US" dirty="0">
                <a:solidFill>
                  <a:schemeClr val="tx1"/>
                </a:solidFill>
              </a:rPr>
              <a:t>insurance </a:t>
            </a:r>
            <a:r>
              <a:rPr lang="en-US" dirty="0" smtClean="0">
                <a:solidFill>
                  <a:schemeClr val="tx1"/>
                </a:solidFill>
              </a:rPr>
              <a:t>companies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Paid claims around €236 million per year, 24,700 claims (annuities) in service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Technical reserves estimated about €4.6 </a:t>
            </a:r>
            <a:r>
              <a:rPr lang="en-US" dirty="0" smtClean="0">
                <a:solidFill>
                  <a:schemeClr val="tx1"/>
                </a:solidFill>
              </a:rPr>
              <a:t>billion</a:t>
            </a:r>
          </a:p>
          <a:p>
            <a:pPr marL="201168" lvl="1" indent="0">
              <a:buNone/>
              <a:defRPr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8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0243"/>
            <a:ext cx="10580370" cy="9684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Solvency II Increases Capital Requirement by 12x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Solvency II does not provide explicit technical specification for LTC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Stress tests not calibrated for LTC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correlation between longevity and disability risks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Entity Specific Standard Formula </a:t>
            </a:r>
            <a:r>
              <a:rPr lang="en-US" dirty="0" smtClean="0"/>
              <a:t>yet </a:t>
            </a:r>
            <a:r>
              <a:rPr lang="en-US" dirty="0"/>
              <a:t>developed and </a:t>
            </a:r>
            <a:r>
              <a:rPr lang="en-US" dirty="0" smtClean="0"/>
              <a:t>implemented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en-US" sz="2000" dirty="0" smtClean="0"/>
              <a:t>This results in a much higher capital requirement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Solvency II Capital = </a:t>
            </a:r>
            <a:r>
              <a:rPr lang="en-US" b="1" dirty="0"/>
              <a:t>12 x </a:t>
            </a:r>
            <a:r>
              <a:rPr lang="en-US" dirty="0"/>
              <a:t>Solvency I </a:t>
            </a:r>
            <a:r>
              <a:rPr lang="en-US" dirty="0" smtClean="0"/>
              <a:t>Capital</a:t>
            </a:r>
            <a:endParaRPr lang="en-US" dirty="0"/>
          </a:p>
          <a:p>
            <a:pPr marL="201168" lvl="1" indent="0"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95260" y="4537444"/>
            <a:ext cx="6862439" cy="173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dirty="0"/>
              <a:t>ERM process is critical </a:t>
            </a:r>
            <a:endParaRPr lang="en-US" sz="3200" dirty="0" smtClean="0"/>
          </a:p>
          <a:p>
            <a:pPr lvl="1" algn="ctr"/>
            <a:r>
              <a:rPr lang="en-US" sz="3200" dirty="0" smtClean="0"/>
              <a:t>to </a:t>
            </a:r>
            <a:r>
              <a:rPr lang="en-US" sz="3200" dirty="0"/>
              <a:t>produce profitable business</a:t>
            </a:r>
          </a:p>
        </p:txBody>
      </p:sp>
    </p:spTree>
    <p:extLst>
      <p:ext uri="{BB962C8B-B14F-4D97-AF65-F5344CB8AC3E}">
        <p14:creationId xmlns:p14="http://schemas.microsoft.com/office/powerpoint/2010/main" val="20448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 of Solvency Capital Requirement (SCR)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14319"/>
              </p:ext>
            </p:extLst>
          </p:nvPr>
        </p:nvGraphicFramePr>
        <p:xfrm>
          <a:off x="2116988" y="2010746"/>
          <a:ext cx="67487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358"/>
                <a:gridCol w="33743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598613" algn="dec"/>
                        </a:tabLst>
                      </a:pPr>
                      <a:r>
                        <a:rPr lang="en-US" dirty="0" smtClean="0"/>
                        <a:t>% of Underwriting SCR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12913" algn="dec"/>
                        </a:tabLst>
                      </a:pPr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Longevity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Lapses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        7%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12005"/>
            <a:ext cx="10529945" cy="968440"/>
          </a:xfrm>
        </p:spPr>
        <p:txBody>
          <a:bodyPr>
            <a:normAutofit/>
          </a:bodyPr>
          <a:lstStyle/>
          <a:p>
            <a:r>
              <a:rPr lang="en-US" dirty="0" smtClean="0"/>
              <a:t>Governance and Risk Management, Pillar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56552"/>
              </p:ext>
            </p:extLst>
          </p:nvPr>
        </p:nvGraphicFramePr>
        <p:xfrm>
          <a:off x="1703512" y="1179861"/>
          <a:ext cx="8281736" cy="496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riangle isocèle 1"/>
          <p:cNvSpPr/>
          <p:nvPr/>
        </p:nvSpPr>
        <p:spPr>
          <a:xfrm>
            <a:off x="4509862" y="2691385"/>
            <a:ext cx="2829593" cy="2107519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" name="ZoneTexte 2"/>
          <p:cNvSpPr txBox="1"/>
          <p:nvPr/>
        </p:nvSpPr>
        <p:spPr>
          <a:xfrm>
            <a:off x="5545080" y="3045863"/>
            <a:ext cx="759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+mj-lt"/>
              </a:rPr>
              <a:t>BOARD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57048" y="3623646"/>
            <a:ext cx="124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Risk Committee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80984" y="4271718"/>
            <a:ext cx="234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LTC </a:t>
            </a:r>
            <a:r>
              <a:rPr lang="en-US" sz="1400" b="1" dirty="0" smtClean="0">
                <a:latin typeface="+mj-lt"/>
              </a:rPr>
              <a:t>Experts </a:t>
            </a:r>
            <a:r>
              <a:rPr lang="en-US" sz="1400" b="1" dirty="0">
                <a:latin typeface="+mj-lt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855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2087</TotalTime>
  <Words>1771</Words>
  <Application>Microsoft Office PowerPoint</Application>
  <PresentationFormat>Widescreen</PresentationFormat>
  <Paragraphs>348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Solvency II and Predictive Analytics in LTC and Beyond</vt:lpstr>
      <vt:lpstr>Presenters</vt:lpstr>
      <vt:lpstr>Framework of Our Talk</vt:lpstr>
      <vt:lpstr>Using Solvency II Techniques to Develop A U.S. ERM Program</vt:lpstr>
      <vt:lpstr>Introduction</vt:lpstr>
      <vt:lpstr>French LTC Market, the Big Picture</vt:lpstr>
      <vt:lpstr>Solvency II Increases Capital Requirement by 12x</vt:lpstr>
      <vt:lpstr>Source of Solvency Capital Requirement (SCR)</vt:lpstr>
      <vt:lpstr>Governance and Risk Management, Pillar 2</vt:lpstr>
      <vt:lpstr>1. Identify the Risks</vt:lpstr>
      <vt:lpstr>2. Define the Key Risk Indicators</vt:lpstr>
      <vt:lpstr>3. Determine the Management Actions</vt:lpstr>
      <vt:lpstr>4. Develop an Adapted Risk Culture</vt:lpstr>
      <vt:lpstr>4. Develop an Adapted Risk Culture</vt:lpstr>
      <vt:lpstr>5. Optimize the Risk Reduction Measures</vt:lpstr>
      <vt:lpstr>Conclusion</vt:lpstr>
      <vt:lpstr>Using New Advanced Predictive Analytics Techniques within an ERM Program</vt:lpstr>
      <vt:lpstr>What are Predictive Analytics?</vt:lpstr>
      <vt:lpstr>What is Different Now?</vt:lpstr>
      <vt:lpstr>Using Predictive Analytics in a  U.S. ERM Program</vt:lpstr>
      <vt:lpstr>Our Focus Today</vt:lpstr>
      <vt:lpstr>State Space Modeling</vt:lpstr>
      <vt:lpstr>A Battle Ships Game Analogy</vt:lpstr>
      <vt:lpstr>A Bayesian Network Representation</vt:lpstr>
      <vt:lpstr>Solving the Model</vt:lpstr>
      <vt:lpstr>A Longevity Risk Analysis Example</vt:lpstr>
      <vt:lpstr>Longevity Risk State Space Representation</vt:lpstr>
      <vt:lpstr>The Full Bayesian Longevity Model</vt:lpstr>
      <vt:lpstr>Hypothetical Example</vt:lpstr>
      <vt:lpstr>Assumed Mortality Assumptions</vt:lpstr>
      <vt:lpstr>Simulated Mortality</vt:lpstr>
      <vt:lpstr>State Space Model </vt:lpstr>
      <vt:lpstr>State Space Model  with 10% to 90% Confidence Interval</vt:lpstr>
      <vt:lpstr>Advantage of the State Space Approach</vt:lpstr>
      <vt:lpstr>An Interest Rate Risk Example</vt:lpstr>
      <vt:lpstr>State Space Approach to Interest Risk</vt:lpstr>
      <vt:lpstr>The Dynamic Nelson-Siegal Model</vt:lpstr>
      <vt:lpstr>Interest Risk State Space Representation</vt:lpstr>
      <vt:lpstr>Historic Dynamic Fit of Model</vt:lpstr>
      <vt:lpstr>Yield Curve Projections</vt:lpstr>
      <vt:lpstr>Possible Extensions to the model</vt:lpstr>
      <vt:lpstr>Advantages of the State Space Approach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Solvency II and Analytics</dc:title>
  <dc:creator>Howard Zail</dc:creator>
  <cp:lastModifiedBy>Howard Zail</cp:lastModifiedBy>
  <cp:revision>115</cp:revision>
  <dcterms:created xsi:type="dcterms:W3CDTF">2015-04-17T13:59:31Z</dcterms:created>
  <dcterms:modified xsi:type="dcterms:W3CDTF">2015-05-11T14:13:06Z</dcterms:modified>
</cp:coreProperties>
</file>